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4" r:id="rId8"/>
    <p:sldId id="266" r:id="rId9"/>
    <p:sldId id="267" r:id="rId10"/>
    <p:sldId id="26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5/5/2017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doi.org/dgcss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Violent video games and children</a:t>
            </a:r>
          </a:p>
        </p:txBody>
      </p:sp>
      <p:sp>
        <p:nvSpPr>
          <p:cNvPr id="3" name="Subtitle 2"/>
          <p:cNvSpPr>
            <a:spLocks noGrp="1"/>
          </p:cNvSpPr>
          <p:nvPr>
            <p:ph type="subTitle" idx="1"/>
          </p:nvPr>
        </p:nvSpPr>
        <p:spPr/>
        <p:txBody>
          <a:bodyPr/>
          <a:lstStyle/>
          <a:p>
            <a:r>
              <a:rPr lang="en-US" dirty="0"/>
              <a:t>Aye Nu Win</a:t>
            </a:r>
          </a:p>
        </p:txBody>
      </p:sp>
    </p:spTree>
    <p:extLst>
      <p:ext uri="{BB962C8B-B14F-4D97-AF65-F5344CB8AC3E}">
        <p14:creationId xmlns:p14="http://schemas.microsoft.com/office/powerpoint/2010/main" val="346200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cited</a:t>
            </a:r>
          </a:p>
        </p:txBody>
      </p:sp>
      <p:sp>
        <p:nvSpPr>
          <p:cNvPr id="3" name="Content Placeholder 2"/>
          <p:cNvSpPr>
            <a:spLocks noGrp="1"/>
          </p:cNvSpPr>
          <p:nvPr>
            <p:ph idx="1"/>
          </p:nvPr>
        </p:nvSpPr>
        <p:spPr>
          <a:xfrm>
            <a:off x="750509" y="1589878"/>
            <a:ext cx="10353762" cy="5268121"/>
          </a:xfrm>
        </p:spPr>
        <p:txBody>
          <a:bodyPr>
            <a:normAutofit/>
          </a:bodyPr>
          <a:lstStyle/>
          <a:p>
            <a:pPr marL="0" indent="0">
              <a:buNone/>
            </a:pPr>
            <a:r>
              <a:rPr lang="en-US" sz="1500" dirty="0">
                <a:effectLst/>
                <a:latin typeface="Adobe Caslon Pro Bold" panose="0205070206050A020403" pitchFamily="18" charset="0"/>
              </a:rPr>
              <a:t>"Virtua Cop 2 Similar Games." </a:t>
            </a:r>
            <a:r>
              <a:rPr lang="en-US" sz="1500" i="1" dirty="0">
                <a:effectLst/>
                <a:latin typeface="Adobe Caslon Pro Bold" panose="0205070206050A020403" pitchFamily="18" charset="0"/>
              </a:rPr>
              <a:t>Giant Bomb</a:t>
            </a:r>
            <a:r>
              <a:rPr lang="en-US" sz="1500" dirty="0">
                <a:effectLst/>
                <a:latin typeface="Adobe Caslon Pro Bold" panose="0205070206050A020403" pitchFamily="18" charset="0"/>
              </a:rPr>
              <a:t>. </a:t>
            </a:r>
            <a:r>
              <a:rPr lang="en-US" sz="1500" dirty="0" err="1">
                <a:effectLst/>
                <a:latin typeface="Adobe Caslon Pro Bold" panose="0205070206050A020403" pitchFamily="18" charset="0"/>
              </a:rPr>
              <a:t>N.p</a:t>
            </a:r>
            <a:r>
              <a:rPr lang="en-US" sz="1500" dirty="0">
                <a:effectLst/>
                <a:latin typeface="Adobe Caslon Pro Bold" panose="0205070206050A020403" pitchFamily="18" charset="0"/>
              </a:rPr>
              <a:t>., </a:t>
            </a:r>
            <a:r>
              <a:rPr lang="en-US" sz="1500" dirty="0" err="1">
                <a:effectLst/>
                <a:latin typeface="Adobe Caslon Pro Bold" panose="0205070206050A020403" pitchFamily="18" charset="0"/>
              </a:rPr>
              <a:t>n.d.</a:t>
            </a:r>
            <a:r>
              <a:rPr lang="en-US" sz="1500" dirty="0">
                <a:effectLst/>
                <a:latin typeface="Adobe Caslon Pro Bold" panose="0205070206050A020403" pitchFamily="18" charset="0"/>
              </a:rPr>
              <a:t> Web. 18 Apr. 2017. </a:t>
            </a:r>
          </a:p>
          <a:p>
            <a:pPr marL="0" indent="0">
              <a:buNone/>
            </a:pPr>
            <a:r>
              <a:rPr lang="en-US" sz="1500" dirty="0">
                <a:effectLst/>
                <a:latin typeface="Adobe Caslon Pro Bold" panose="0205070206050A020403" pitchFamily="18" charset="0"/>
              </a:rPr>
              <a:t>"IPhone: Fight the Landlord Card Game." </a:t>
            </a:r>
            <a:r>
              <a:rPr lang="en-US" sz="1500" i="1" dirty="0">
                <a:effectLst/>
                <a:latin typeface="Adobe Caslon Pro Bold" panose="0205070206050A020403" pitchFamily="18" charset="0"/>
              </a:rPr>
              <a:t>Touch Arcade RSS</a:t>
            </a:r>
            <a:r>
              <a:rPr lang="en-US" sz="1500" dirty="0">
                <a:effectLst/>
                <a:latin typeface="Adobe Caslon Pro Bold" panose="0205070206050A020403" pitchFamily="18" charset="0"/>
              </a:rPr>
              <a:t>. </a:t>
            </a:r>
            <a:r>
              <a:rPr lang="en-US" sz="1500" dirty="0" err="1">
                <a:effectLst/>
                <a:latin typeface="Adobe Caslon Pro Bold" panose="0205070206050A020403" pitchFamily="18" charset="0"/>
              </a:rPr>
              <a:t>N.p</a:t>
            </a:r>
            <a:r>
              <a:rPr lang="en-US" sz="1500" dirty="0">
                <a:effectLst/>
                <a:latin typeface="Adobe Caslon Pro Bold" panose="0205070206050A020403" pitchFamily="18" charset="0"/>
              </a:rPr>
              <a:t>., </a:t>
            </a:r>
            <a:r>
              <a:rPr lang="en-US" sz="1500" dirty="0" err="1">
                <a:effectLst/>
                <a:latin typeface="Adobe Caslon Pro Bold" panose="0205070206050A020403" pitchFamily="18" charset="0"/>
              </a:rPr>
              <a:t>n.d.</a:t>
            </a:r>
            <a:r>
              <a:rPr lang="en-US" sz="1500" dirty="0">
                <a:effectLst/>
                <a:latin typeface="Adobe Caslon Pro Bold" panose="0205070206050A020403" pitchFamily="18" charset="0"/>
              </a:rPr>
              <a:t> Web. 18 Apr. 2017. </a:t>
            </a:r>
          </a:p>
          <a:p>
            <a:pPr marL="0" indent="0">
              <a:buNone/>
            </a:pPr>
            <a:r>
              <a:rPr lang="en-US" sz="1500" dirty="0" err="1">
                <a:effectLst/>
                <a:latin typeface="Adobe Caslon Pro Bold" panose="0205070206050A020403" pitchFamily="18" charset="0"/>
              </a:rPr>
              <a:t>Jia</a:t>
            </a:r>
            <a:r>
              <a:rPr lang="en-US" sz="1500" dirty="0">
                <a:effectLst/>
                <a:latin typeface="Adobe Caslon Pro Bold" panose="0205070206050A020403" pitchFamily="18" charset="0"/>
              </a:rPr>
              <a:t>-Kun, Zheng and Zhang Qian. "Priming Effect of Computer Game Violence on Children’s Aggression Levels." 	</a:t>
            </a:r>
            <a:r>
              <a:rPr lang="en-US" sz="1500" i="1" dirty="0">
                <a:effectLst/>
                <a:latin typeface="Adobe Caslon Pro Bold" panose="0205070206050A020403" pitchFamily="18" charset="0"/>
              </a:rPr>
              <a:t>Social Behavior &amp; Personality: An International Journal</a:t>
            </a:r>
            <a:r>
              <a:rPr lang="en-US" sz="1500" dirty="0">
                <a:effectLst/>
                <a:latin typeface="Adobe Caslon Pro Bold" panose="0205070206050A020403" pitchFamily="18" charset="0"/>
              </a:rPr>
              <a:t>, vol. 44, no. 10, Dec. 2016, pp. 1747-1759. EBSCO</a:t>
            </a:r>
            <a:r>
              <a:rPr lang="en-US" sz="1500" i="1" dirty="0">
                <a:effectLst/>
                <a:latin typeface="Adobe Caslon Pro Bold" panose="0205070206050A020403" pitchFamily="18" charset="0"/>
              </a:rPr>
              <a:t>host</a:t>
            </a:r>
            <a:r>
              <a:rPr lang="en-US" sz="1500" dirty="0">
                <a:effectLst/>
                <a:latin typeface="Adobe Caslon Pro Bold" panose="0205070206050A020403" pitchFamily="18" charset="0"/>
              </a:rPr>
              <a:t>, 	doi:10.2224/sbp.2016.44.10.1747.</a:t>
            </a:r>
          </a:p>
          <a:p>
            <a:pPr marL="0" indent="0">
              <a:buNone/>
            </a:pPr>
            <a:r>
              <a:rPr lang="en-US" sz="1500" dirty="0">
                <a:effectLst/>
                <a:latin typeface="Adobe Caslon Pro Bold" panose="0205070206050A020403" pitchFamily="18" charset="0"/>
              </a:rPr>
              <a:t>Anderson CA and  Dill KE. "Video Games and Aggressive Thoughts, Feelings, and Behavior in the Laboratory 	and in Life." </a:t>
            </a:r>
            <a:r>
              <a:rPr lang="en-US" sz="1500" i="1" dirty="0">
                <a:effectLst/>
                <a:latin typeface="Adobe Caslon Pro Bold" panose="0205070206050A020403" pitchFamily="18" charset="0"/>
              </a:rPr>
              <a:t>J of Personality and Social Psychology</a:t>
            </a:r>
            <a:r>
              <a:rPr lang="en-US" sz="1500" dirty="0">
                <a:effectLst/>
                <a:latin typeface="Adobe Caslon Pro Bold" panose="0205070206050A020403" pitchFamily="18" charset="0"/>
              </a:rPr>
              <a:t>; 2000, 78(4): 772-90.</a:t>
            </a:r>
          </a:p>
          <a:p>
            <a:pPr marL="0" indent="0">
              <a:buNone/>
            </a:pPr>
            <a:r>
              <a:rPr lang="en-US" sz="1500" dirty="0">
                <a:effectLst/>
                <a:latin typeface="Adobe Caslon Pro Bold" panose="0205070206050A020403" pitchFamily="18" charset="0"/>
              </a:rPr>
              <a:t>Morgan M and Shanahan J. "Two decades of cultivation research: An appraisal and meta-analysis." In B. R. 	Burleson(Ed.), </a:t>
            </a:r>
            <a:r>
              <a:rPr lang="en-US" sz="1500" i="1" dirty="0">
                <a:effectLst/>
                <a:latin typeface="Adobe Caslon Pro Bold" panose="0205070206050A020403" pitchFamily="18" charset="0"/>
              </a:rPr>
              <a:t>Communication yearbook</a:t>
            </a:r>
            <a:r>
              <a:rPr lang="en-US" sz="1500" dirty="0">
                <a:effectLst/>
                <a:latin typeface="Adobe Caslon Pro Bold" panose="0205070206050A020403" pitchFamily="18" charset="0"/>
              </a:rPr>
              <a:t> 1997,20 (pp. 1–46). Thousand Oaks, CA: Sage.</a:t>
            </a:r>
          </a:p>
          <a:p>
            <a:pPr marL="0" indent="0">
              <a:buNone/>
            </a:pPr>
            <a:r>
              <a:rPr lang="en-US" sz="1500" dirty="0" err="1">
                <a:effectLst/>
                <a:latin typeface="Adobe Caslon Pro Bold" panose="0205070206050A020403" pitchFamily="18" charset="0"/>
              </a:rPr>
              <a:t>DeWall</a:t>
            </a:r>
            <a:r>
              <a:rPr lang="en-US" sz="1500" dirty="0">
                <a:effectLst/>
                <a:latin typeface="Adobe Caslon Pro Bold" panose="0205070206050A020403" pitchFamily="18" charset="0"/>
              </a:rPr>
              <a:t>, C. N., Anderson, C. A., &amp; Bushman, B. J. (2012). Aggression. In H. </a:t>
            </a:r>
            <a:r>
              <a:rPr lang="en-US" sz="1500" dirty="0" err="1">
                <a:effectLst/>
                <a:latin typeface="Adobe Caslon Pro Bold" panose="0205070206050A020403" pitchFamily="18" charset="0"/>
              </a:rPr>
              <a:t>Tennen</a:t>
            </a:r>
            <a:r>
              <a:rPr lang="en-US" sz="1500" dirty="0">
                <a:effectLst/>
                <a:latin typeface="Adobe Caslon Pro Bold" panose="0205070206050A020403" pitchFamily="18" charset="0"/>
              </a:rPr>
              <a:t> &amp; J. </a:t>
            </a:r>
            <a:r>
              <a:rPr lang="en-US" sz="1500" dirty="0" err="1">
                <a:effectLst/>
                <a:latin typeface="Adobe Caslon Pro Bold" panose="0205070206050A020403" pitchFamily="18" charset="0"/>
              </a:rPr>
              <a:t>Suls</a:t>
            </a:r>
            <a:r>
              <a:rPr lang="en-US" sz="1500" dirty="0">
                <a:effectLst/>
                <a:latin typeface="Adobe Caslon Pro Bold" panose="0205070206050A020403" pitchFamily="18" charset="0"/>
              </a:rPr>
              <a:t> (Eds.), Personality and social 	psychology (pp. 449–466). New York, NY: Wiley.</a:t>
            </a:r>
          </a:p>
          <a:p>
            <a:pPr marL="0" indent="0">
              <a:buNone/>
            </a:pPr>
            <a:r>
              <a:rPr lang="en-US" sz="1500" dirty="0">
                <a:effectLst/>
                <a:latin typeface="Adobe Caslon Pro Bold" panose="0205070206050A020403" pitchFamily="18" charset="0"/>
              </a:rPr>
              <a:t>Gentile, D. A., Lynch, P. L., Linder, J. R., &amp; Walsh, D. A. (2004). The effects of violent video game habits on adolescent 	hostility, aggressive</a:t>
            </a:r>
          </a:p>
          <a:p>
            <a:pPr marL="0" indent="0">
              <a:buNone/>
            </a:pPr>
            <a:r>
              <a:rPr lang="en-US" sz="1500" dirty="0" err="1">
                <a:effectLst/>
                <a:latin typeface="Adobe Caslon Pro Bold" panose="0205070206050A020403" pitchFamily="18" charset="0"/>
              </a:rPr>
              <a:t>Kirsh</a:t>
            </a:r>
            <a:r>
              <a:rPr lang="en-US" sz="1500" dirty="0">
                <a:effectLst/>
                <a:latin typeface="Adobe Caslon Pro Bold" panose="0205070206050A020403" pitchFamily="18" charset="0"/>
              </a:rPr>
              <a:t>, S. J. (2003). The effects of violent video game play on adolescents: The overlooked influence of development. 	Aggression and Violent Behavior, 8, 377–389. </a:t>
            </a:r>
            <a:r>
              <a:rPr lang="en-US" sz="1500" dirty="0">
                <a:effectLst/>
                <a:latin typeface="Adobe Caslon Pro Bold" panose="0205070206050A020403" pitchFamily="18" charset="0"/>
                <a:hlinkClick r:id="rId2"/>
              </a:rPr>
              <a:t>http://doi.org/dgcssk</a:t>
            </a:r>
            <a:endParaRPr lang="en-US" sz="1500" dirty="0">
              <a:effectLst/>
              <a:latin typeface="Adobe Caslon Pro Bold" panose="0205070206050A020403" pitchFamily="18" charset="0"/>
            </a:endParaRPr>
          </a:p>
          <a:p>
            <a:pPr marL="0" indent="0">
              <a:buNone/>
            </a:pPr>
            <a:endParaRPr lang="en-US" sz="1500" dirty="0">
              <a:effectLst/>
            </a:endParaRPr>
          </a:p>
          <a:p>
            <a:pPr marL="0" indent="0">
              <a:buNone/>
            </a:pPr>
            <a:endParaRPr lang="en-US" sz="1500" dirty="0"/>
          </a:p>
        </p:txBody>
      </p:sp>
    </p:spTree>
    <p:extLst>
      <p:ext uri="{BB962C8B-B14F-4D97-AF65-F5344CB8AC3E}">
        <p14:creationId xmlns:p14="http://schemas.microsoft.com/office/powerpoint/2010/main" val="174682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166" y="446878"/>
            <a:ext cx="10353762" cy="3695136"/>
          </a:xfrm>
        </p:spPr>
        <p:txBody>
          <a:bodyPr>
            <a:normAutofit/>
          </a:bodyPr>
          <a:lstStyle/>
          <a:p>
            <a:r>
              <a:rPr lang="en-US" sz="1500" dirty="0" err="1">
                <a:latin typeface="Adobe Caslon Pro Bold" panose="0205070206050A020403" pitchFamily="18" charset="0"/>
              </a:rPr>
              <a:t>Wallenius</a:t>
            </a:r>
            <a:r>
              <a:rPr lang="en-US" sz="1500" dirty="0">
                <a:latin typeface="Adobe Caslon Pro Bold" panose="0205070206050A020403" pitchFamily="18" charset="0"/>
              </a:rPr>
              <a:t>, M., &amp; </a:t>
            </a:r>
            <a:r>
              <a:rPr lang="en-US" sz="1500" dirty="0" err="1">
                <a:latin typeface="Adobe Caslon Pro Bold" panose="0205070206050A020403" pitchFamily="18" charset="0"/>
              </a:rPr>
              <a:t>Punamäki</a:t>
            </a:r>
            <a:r>
              <a:rPr lang="en-US" sz="1500" dirty="0">
                <a:latin typeface="Adobe Caslon Pro Bold" panose="0205070206050A020403" pitchFamily="18" charset="0"/>
              </a:rPr>
              <a:t>, R.-L. (2008). Digital game violence and direct aggression in adolescence: A longitudinal study of the roles of sex, age, and parent–child communication. Journal of Applied Developmental Psychology, 29, 286–294. http://doi.org/bpw6tw</a:t>
            </a:r>
          </a:p>
        </p:txBody>
      </p:sp>
    </p:spTree>
    <p:extLst>
      <p:ext uri="{BB962C8B-B14F-4D97-AF65-F5344CB8AC3E}">
        <p14:creationId xmlns:p14="http://schemas.microsoft.com/office/powerpoint/2010/main" val="410477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Literacy review</a:t>
            </a:r>
          </a:p>
        </p:txBody>
      </p:sp>
      <p:sp>
        <p:nvSpPr>
          <p:cNvPr id="3" name="Content Placeholder 2"/>
          <p:cNvSpPr>
            <a:spLocks noGrp="1"/>
          </p:cNvSpPr>
          <p:nvPr>
            <p:ph idx="1"/>
          </p:nvPr>
        </p:nvSpPr>
        <p:spPr/>
        <p:txBody>
          <a:bodyPr>
            <a:normAutofit lnSpcReduction="10000"/>
          </a:bodyPr>
          <a:lstStyle/>
          <a:p>
            <a:r>
              <a:rPr lang="en-US" sz="2800" b="1" dirty="0">
                <a:latin typeface="Adobe Caslon Pro Bold" panose="0205070206050A020403" pitchFamily="18" charset="0"/>
                <a:ea typeface="Adobe Fan Heiti Std B" panose="020B0700000000000000" pitchFamily="34" charset="-128"/>
              </a:rPr>
              <a:t>Aggression</a:t>
            </a:r>
            <a:r>
              <a:rPr lang="en-US" sz="2400" b="1" dirty="0">
                <a:latin typeface="Adobe Caslon Pro Bold" panose="0205070206050A020403" pitchFamily="18" charset="0"/>
                <a:ea typeface="Adobe Fan Heiti Std B" panose="020B0700000000000000" pitchFamily="34" charset="-128"/>
              </a:rPr>
              <a:t>-</a:t>
            </a:r>
            <a:r>
              <a:rPr lang="en-US" sz="2400" dirty="0">
                <a:latin typeface="Adobe Caslon Pro Bold" panose="0205070206050A020403" pitchFamily="18" charset="0"/>
                <a:ea typeface="Adobe Fan Heiti Std B" panose="020B0700000000000000" pitchFamily="34" charset="-128"/>
              </a:rPr>
              <a:t> “a problem behavior involving the intention to attack other people who wish to avoid the attack, or where two aggressive parties attack each other, and neither wants to avoid the attack” (Anderson &amp; Bushman, 2002; Baron &amp; Richardson, 1994; De wall, Anderson, &amp; Bushman, 2012).</a:t>
            </a:r>
          </a:p>
          <a:p>
            <a:pPr lvl="1"/>
            <a:r>
              <a:rPr lang="en-US" sz="2400" dirty="0">
                <a:latin typeface="Adobe Caslon Pro Bold" panose="0205070206050A020403" pitchFamily="18" charset="0"/>
                <a:ea typeface="Adobe Fan Heiti Std B" panose="020B0700000000000000" pitchFamily="34" charset="-128"/>
              </a:rPr>
              <a:t>Examples: Direct- physically hitting, kicking, and punching, or insulting. Indirect- hurtful social gossip, spreading rumors, or excluding a person from the in-group. </a:t>
            </a:r>
          </a:p>
        </p:txBody>
      </p:sp>
    </p:spTree>
    <p:extLst>
      <p:ext uri="{BB962C8B-B14F-4D97-AF65-F5344CB8AC3E}">
        <p14:creationId xmlns:p14="http://schemas.microsoft.com/office/powerpoint/2010/main" val="280751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popular form of entertainment</a:t>
            </a:r>
          </a:p>
        </p:txBody>
      </p:sp>
      <p:sp>
        <p:nvSpPr>
          <p:cNvPr id="3" name="Content Placeholder 2"/>
          <p:cNvSpPr>
            <a:spLocks noGrp="1"/>
          </p:cNvSpPr>
          <p:nvPr>
            <p:ph idx="1"/>
          </p:nvPr>
        </p:nvSpPr>
        <p:spPr>
          <a:xfrm>
            <a:off x="913795" y="2096064"/>
            <a:ext cx="10353762" cy="4761936"/>
          </a:xfrm>
        </p:spPr>
        <p:txBody>
          <a:bodyPr>
            <a:normAutofit/>
          </a:bodyPr>
          <a:lstStyle/>
          <a:p>
            <a:r>
              <a:rPr lang="en-US" sz="2800" dirty="0">
                <a:latin typeface="Adobe Caslon Pro Bold" panose="0205070206050A020403" pitchFamily="18" charset="0"/>
              </a:rPr>
              <a:t>“Aggression may be enhanced in children through playing computer gams, which is a popular form of entertainment for this group” </a:t>
            </a:r>
            <a:r>
              <a:rPr lang="en-US" dirty="0">
                <a:latin typeface="Adobe Caslon Pro Bold" panose="0205070206050A020403" pitchFamily="18" charset="0"/>
              </a:rPr>
              <a:t>(</a:t>
            </a:r>
            <a:r>
              <a:rPr lang="en-US" dirty="0" err="1">
                <a:latin typeface="Adobe Caslon Pro Bold" panose="0205070206050A020403" pitchFamily="18" charset="0"/>
              </a:rPr>
              <a:t>Cesarone</a:t>
            </a:r>
            <a:r>
              <a:rPr lang="en-US" dirty="0">
                <a:latin typeface="Adobe Caslon Pro Bold" panose="0205070206050A020403" pitchFamily="18" charset="0"/>
              </a:rPr>
              <a:t>, 1998; Gross, 2010; </a:t>
            </a:r>
            <a:r>
              <a:rPr lang="en-US" dirty="0" err="1">
                <a:latin typeface="Adobe Caslon Pro Bold" panose="0205070206050A020403" pitchFamily="18" charset="0"/>
              </a:rPr>
              <a:t>Kirsh</a:t>
            </a:r>
            <a:r>
              <a:rPr lang="en-US" dirty="0">
                <a:latin typeface="Adobe Caslon Pro Bold" panose="0205070206050A020403" pitchFamily="18" charset="0"/>
              </a:rPr>
              <a:t>, 2003). </a:t>
            </a:r>
          </a:p>
          <a:p>
            <a:r>
              <a:rPr lang="en-US" sz="2400" dirty="0">
                <a:latin typeface="Adobe Caslon Pro Bold" panose="0205070206050A020403" pitchFamily="18" charset="0"/>
              </a:rPr>
              <a:t>89 % of computer games played by children contain images of blood an violent content </a:t>
            </a:r>
            <a:r>
              <a:rPr lang="en-US" dirty="0">
                <a:latin typeface="Adobe Caslon Pro Bold" panose="0205070206050A020403" pitchFamily="18" charset="0"/>
              </a:rPr>
              <a:t>(</a:t>
            </a:r>
            <a:r>
              <a:rPr lang="en-US" dirty="0" err="1">
                <a:latin typeface="Adobe Caslon Pro Bold" panose="0205070206050A020403" pitchFamily="18" charset="0"/>
              </a:rPr>
              <a:t>Wallenius</a:t>
            </a:r>
            <a:r>
              <a:rPr lang="en-US" dirty="0">
                <a:latin typeface="Adobe Caslon Pro Bold" panose="0205070206050A020403" pitchFamily="18" charset="0"/>
              </a:rPr>
              <a:t> &amp; </a:t>
            </a:r>
            <a:r>
              <a:rPr lang="en-US" dirty="0" err="1">
                <a:latin typeface="Adobe Caslon Pro Bold" panose="0205070206050A020403" pitchFamily="18" charset="0"/>
              </a:rPr>
              <a:t>Punamaki</a:t>
            </a:r>
            <a:r>
              <a:rPr lang="en-US" dirty="0">
                <a:latin typeface="Adobe Caslon Pro Bold" panose="0205070206050A020403" pitchFamily="18" charset="0"/>
              </a:rPr>
              <a:t>, 2008). </a:t>
            </a:r>
          </a:p>
          <a:p>
            <a:r>
              <a:rPr lang="en-US" sz="2800" dirty="0">
                <a:latin typeface="Adobe Caslon Pro Bold" panose="0205070206050A020403" pitchFamily="18" charset="0"/>
              </a:rPr>
              <a:t>Increase aggressive cognition, hostile feelings, aggressive thoughts, physiological arousal, and aggressive behavior</a:t>
            </a:r>
            <a:r>
              <a:rPr lang="en-US" sz="2300" dirty="0">
                <a:latin typeface="Adobe Caslon Pro Bold" panose="0205070206050A020403" pitchFamily="18" charset="0"/>
              </a:rPr>
              <a:t> </a:t>
            </a:r>
            <a:r>
              <a:rPr lang="en-US" dirty="0">
                <a:latin typeface="Adobe Caslon Pro Bold" panose="0205070206050A020403" pitchFamily="18" charset="0"/>
              </a:rPr>
              <a:t>(Anderson, 1997; </a:t>
            </a:r>
            <a:r>
              <a:rPr lang="en-US" dirty="0" err="1">
                <a:latin typeface="Adobe Caslon Pro Bold" panose="0205070206050A020403" pitchFamily="18" charset="0"/>
              </a:rPr>
              <a:t>Barlett</a:t>
            </a:r>
            <a:r>
              <a:rPr lang="en-US" dirty="0">
                <a:latin typeface="Adobe Caslon Pro Bold" panose="0205070206050A020403" pitchFamily="18" charset="0"/>
              </a:rPr>
              <a:t>, Anderson, &amp; Swing, 2009’ </a:t>
            </a:r>
            <a:r>
              <a:rPr lang="en-US" dirty="0" err="1">
                <a:latin typeface="Adobe Caslon Pro Bold" panose="0205070206050A020403" pitchFamily="18" charset="0"/>
              </a:rPr>
              <a:t>Giumetti</a:t>
            </a:r>
            <a:r>
              <a:rPr lang="en-US" dirty="0">
                <a:latin typeface="Adobe Caslon Pro Bold" panose="0205070206050A020403" pitchFamily="18" charset="0"/>
              </a:rPr>
              <a:t> &amp; Markey 2007; Sherry, 2001; </a:t>
            </a:r>
            <a:r>
              <a:rPr lang="en-US" dirty="0" err="1">
                <a:latin typeface="Adobe Caslon Pro Bold" panose="0205070206050A020403" pitchFamily="18" charset="0"/>
              </a:rPr>
              <a:t>Uhlmann</a:t>
            </a:r>
            <a:r>
              <a:rPr lang="en-US" dirty="0">
                <a:latin typeface="Adobe Caslon Pro Bold" panose="0205070206050A020403" pitchFamily="18" charset="0"/>
              </a:rPr>
              <a:t> &amp; Swanson, 2004)  </a:t>
            </a:r>
          </a:p>
        </p:txBody>
      </p:sp>
    </p:spTree>
    <p:extLst>
      <p:ext uri="{BB962C8B-B14F-4D97-AF65-F5344CB8AC3E}">
        <p14:creationId xmlns:p14="http://schemas.microsoft.com/office/powerpoint/2010/main" val="379273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Bingenheimer</a:t>
            </a:r>
            <a:r>
              <a:rPr lang="en-US" dirty="0"/>
              <a:t>, Brennan, and Earls (2005)</a:t>
            </a:r>
          </a:p>
        </p:txBody>
      </p:sp>
      <p:sp>
        <p:nvSpPr>
          <p:cNvPr id="3" name="Content Placeholder 2"/>
          <p:cNvSpPr>
            <a:spLocks noGrp="1"/>
          </p:cNvSpPr>
          <p:nvPr>
            <p:ph idx="1"/>
          </p:nvPr>
        </p:nvSpPr>
        <p:spPr/>
        <p:txBody>
          <a:bodyPr>
            <a:normAutofit/>
          </a:bodyPr>
          <a:lstStyle/>
          <a:p>
            <a:r>
              <a:rPr lang="en-US" sz="2400" b="1" u="sng" dirty="0">
                <a:latin typeface="Adobe Caslon Pro Bold" panose="0205070206050A020403" pitchFamily="18" charset="0"/>
              </a:rPr>
              <a:t>Hypothesis 1</a:t>
            </a:r>
            <a:r>
              <a:rPr lang="en-US" sz="2400" dirty="0">
                <a:latin typeface="Adobe Caslon Pro Bold" panose="0205070206050A020403" pitchFamily="18" charset="0"/>
              </a:rPr>
              <a:t>: Children who play violent, compared to nonviolent, computer games will show stronger aggression</a:t>
            </a:r>
          </a:p>
          <a:p>
            <a:r>
              <a:rPr lang="en-US" sz="2400" u="sng" dirty="0">
                <a:latin typeface="Adobe Caslon Pro Bold" panose="0205070206050A020403" pitchFamily="18" charset="0"/>
              </a:rPr>
              <a:t>Hypothesis 2</a:t>
            </a:r>
            <a:r>
              <a:rPr lang="en-US" sz="2400" dirty="0">
                <a:latin typeface="Adobe Caslon Pro Bold" panose="0205070206050A020403" pitchFamily="18" charset="0"/>
              </a:rPr>
              <a:t>: Among adolescents who play violent computer games, boys will show stronger aggression than will girls</a:t>
            </a:r>
          </a:p>
          <a:p>
            <a:r>
              <a:rPr lang="en-US" sz="2400" u="sng" dirty="0">
                <a:latin typeface="Adobe Caslon Pro Bold" panose="0205070206050A020403" pitchFamily="18" charset="0"/>
              </a:rPr>
              <a:t>Hypothesis 3</a:t>
            </a:r>
            <a:r>
              <a:rPr lang="en-US" sz="2400" dirty="0">
                <a:latin typeface="Adobe Caslon Pro Bold" panose="0205070206050A020403" pitchFamily="18" charset="0"/>
              </a:rPr>
              <a:t>: After playing violent computer games, children with high trait aggressiveness will show stronger aggression than will those with moderate and low trait aggressiveness (</a:t>
            </a:r>
            <a:r>
              <a:rPr lang="en-US" dirty="0">
                <a:effectLst/>
                <a:latin typeface="Adobe Caslon Pro Bold" panose="0205070206050A020403" pitchFamily="18" charset="0"/>
              </a:rPr>
              <a:t>Zheng &amp; Qian, 2016)</a:t>
            </a:r>
            <a:endParaRPr lang="en-US" sz="2400" dirty="0">
              <a:latin typeface="Adobe Caslon Pro Bold" panose="0205070206050A020403" pitchFamily="18" charset="0"/>
            </a:endParaRPr>
          </a:p>
        </p:txBody>
      </p:sp>
    </p:spTree>
    <p:extLst>
      <p:ext uri="{BB962C8B-B14F-4D97-AF65-F5344CB8AC3E}">
        <p14:creationId xmlns:p14="http://schemas.microsoft.com/office/powerpoint/2010/main" val="94405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a:t>2 </a:t>
            </a:r>
            <a:r>
              <a:rPr lang="es-US" dirty="0" err="1"/>
              <a:t>years</a:t>
            </a:r>
            <a:r>
              <a:rPr lang="es-US" dirty="0"/>
              <a:t> Longitudinal </a:t>
            </a:r>
            <a:r>
              <a:rPr lang="es-US" dirty="0" err="1"/>
              <a:t>study</a:t>
            </a:r>
            <a:endParaRPr lang="en-US" dirty="0"/>
          </a:p>
        </p:txBody>
      </p:sp>
      <p:sp>
        <p:nvSpPr>
          <p:cNvPr id="3" name="Content Placeholder 2"/>
          <p:cNvSpPr>
            <a:spLocks noGrp="1"/>
          </p:cNvSpPr>
          <p:nvPr>
            <p:ph idx="1"/>
          </p:nvPr>
        </p:nvSpPr>
        <p:spPr/>
        <p:txBody>
          <a:bodyPr>
            <a:normAutofit/>
          </a:bodyPr>
          <a:lstStyle/>
          <a:p>
            <a:r>
              <a:rPr lang="en-US" sz="2800" i="1" dirty="0">
                <a:latin typeface="Adobe Caslon Pro Bold" panose="0205070206050A020403" pitchFamily="18" charset="0"/>
              </a:rPr>
              <a:t>Virtual cop2 </a:t>
            </a:r>
            <a:r>
              <a:rPr lang="en-US" sz="2800" dirty="0">
                <a:latin typeface="Adobe Caslon Pro Bold" panose="0205070206050A020403" pitchFamily="18" charset="0"/>
              </a:rPr>
              <a:t>&amp; </a:t>
            </a:r>
            <a:r>
              <a:rPr lang="en-US" sz="2800" i="1" dirty="0">
                <a:latin typeface="Adobe Caslon Pro Bold" panose="0205070206050A020403" pitchFamily="18" charset="0"/>
              </a:rPr>
              <a:t>Fight Landlord</a:t>
            </a:r>
          </a:p>
          <a:p>
            <a:pPr marL="0" indent="0">
              <a:buNone/>
            </a:pPr>
            <a:endParaRPr lang="en-US" sz="2400" i="1" dirty="0">
              <a:latin typeface="Adobe Caslon Pro Bold" panose="0205070206050A0204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2903343"/>
            <a:ext cx="3048000" cy="3048000"/>
          </a:xfrm>
          <a:prstGeom prst="rect">
            <a:avLst/>
          </a:prstGeom>
        </p:spPr>
      </p:pic>
      <p:pic>
        <p:nvPicPr>
          <p:cNvPr id="6" name="Picture 5"/>
          <p:cNvPicPr>
            <a:picLocks noChangeAspect="1"/>
          </p:cNvPicPr>
          <p:nvPr/>
        </p:nvPicPr>
        <p:blipFill>
          <a:blip r:embed="rId3"/>
          <a:stretch>
            <a:fillRect/>
          </a:stretch>
        </p:blipFill>
        <p:spPr>
          <a:xfrm>
            <a:off x="5965372" y="2903343"/>
            <a:ext cx="3962399" cy="3048000"/>
          </a:xfrm>
          <a:prstGeom prst="rect">
            <a:avLst/>
          </a:prstGeom>
        </p:spPr>
      </p:pic>
    </p:spTree>
    <p:extLst>
      <p:ext uri="{BB962C8B-B14F-4D97-AF65-F5344CB8AC3E}">
        <p14:creationId xmlns:p14="http://schemas.microsoft.com/office/powerpoint/2010/main" val="306065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236" y="1018220"/>
            <a:ext cx="10353762" cy="3695136"/>
          </a:xfrm>
        </p:spPr>
        <p:txBody>
          <a:bodyPr>
            <a:normAutofit/>
          </a:bodyPr>
          <a:lstStyle/>
          <a:p>
            <a:r>
              <a:rPr lang="en-US" sz="2400" dirty="0">
                <a:latin typeface="Adobe Caslon Pro Bold" panose="0205070206050A020403"/>
                <a:cs typeface="Times New Roman" panose="02020603050405020304" pitchFamily="18" charset="0"/>
              </a:rPr>
              <a:t>240 children ( 54% females, 46% males) from two elementary schools in southwest China</a:t>
            </a:r>
          </a:p>
          <a:p>
            <a:r>
              <a:rPr lang="es-US" sz="2400" dirty="0">
                <a:latin typeface="Adobe Caslon Pro Bold" panose="0205070206050A020403"/>
                <a:cs typeface="Times New Roman" panose="02020603050405020304" pitchFamily="18" charset="0"/>
              </a:rPr>
              <a:t>C</a:t>
            </a:r>
            <a:r>
              <a:rPr lang="en-US" sz="2400" dirty="0" err="1">
                <a:latin typeface="Adobe Caslon Pro Bold" panose="0205070206050A020403"/>
                <a:cs typeface="Times New Roman" panose="02020603050405020304" pitchFamily="18" charset="0"/>
              </a:rPr>
              <a:t>hildren</a:t>
            </a:r>
            <a:r>
              <a:rPr lang="en-US" sz="2400" dirty="0">
                <a:latin typeface="Adobe Caslon Pro Bold" panose="0205070206050A020403"/>
                <a:cs typeface="Times New Roman" panose="02020603050405020304" pitchFamily="18" charset="0"/>
              </a:rPr>
              <a:t> played each game for approximately 15 minutes </a:t>
            </a:r>
          </a:p>
          <a:p>
            <a:r>
              <a:rPr lang="es-US" sz="2400" dirty="0" err="1">
                <a:latin typeface="Adobe Caslon Pro Bold" panose="0205070206050A020403"/>
                <a:cs typeface="Times New Roman" panose="02020603050405020304" pitchFamily="18" charset="0"/>
              </a:rPr>
              <a:t>Seven-item</a:t>
            </a:r>
            <a:r>
              <a:rPr lang="es-US" sz="2400" dirty="0">
                <a:latin typeface="Adobe Caslon Pro Bold" panose="0205070206050A020403"/>
                <a:cs typeface="Times New Roman" panose="02020603050405020304" pitchFamily="18" charset="0"/>
              </a:rPr>
              <a:t> </a:t>
            </a:r>
            <a:r>
              <a:rPr lang="es-US" sz="2400" dirty="0" err="1">
                <a:latin typeface="Adobe Caslon Pro Bold" panose="0205070206050A020403"/>
                <a:cs typeface="Times New Roman" panose="02020603050405020304" pitchFamily="18" charset="0"/>
              </a:rPr>
              <a:t>scale</a:t>
            </a:r>
            <a:r>
              <a:rPr lang="es-US" sz="2400" dirty="0">
                <a:latin typeface="Adobe Caslon Pro Bold" panose="0205070206050A020403"/>
                <a:cs typeface="Times New Roman" panose="02020603050405020304" pitchFamily="18" charset="0"/>
              </a:rPr>
              <a:t> </a:t>
            </a:r>
            <a:r>
              <a:rPr lang="es-US" sz="2400" dirty="0" err="1">
                <a:latin typeface="Adobe Caslon Pro Bold" panose="0205070206050A020403"/>
                <a:cs typeface="Times New Roman" panose="02020603050405020304" pitchFamily="18" charset="0"/>
              </a:rPr>
              <a:t>for</a:t>
            </a:r>
            <a:r>
              <a:rPr lang="es-US" sz="2400" dirty="0">
                <a:latin typeface="Adobe Caslon Pro Bold" panose="0205070206050A020403"/>
                <a:cs typeface="Times New Roman" panose="02020603050405020304" pitchFamily="18" charset="0"/>
              </a:rPr>
              <a:t> </a:t>
            </a:r>
            <a:r>
              <a:rPr lang="es-US" sz="2400" dirty="0" err="1">
                <a:latin typeface="Adobe Caslon Pro Bold" panose="0205070206050A020403"/>
                <a:cs typeface="Times New Roman" panose="02020603050405020304" pitchFamily="18" charset="0"/>
              </a:rPr>
              <a:t>assessment</a:t>
            </a:r>
            <a:endParaRPr lang="es-US" sz="2400" dirty="0">
              <a:latin typeface="Adobe Caslon Pro Bold" panose="0205070206050A020403"/>
              <a:cs typeface="Times New Roman" panose="02020603050405020304" pitchFamily="18" charset="0"/>
            </a:endParaRPr>
          </a:p>
          <a:p>
            <a:pPr lvl="1"/>
            <a:r>
              <a:rPr lang="es-US" sz="2200" dirty="0">
                <a:latin typeface="Adobe Caslon Pro Bold" panose="0205070206050A020403"/>
                <a:cs typeface="Times New Roman" panose="02020603050405020304" pitchFamily="18" charset="0"/>
              </a:rPr>
              <a:t> </a:t>
            </a:r>
            <a:r>
              <a:rPr lang="es-US" sz="2200" dirty="0" err="1">
                <a:latin typeface="Adobe Caslon Pro Bold" panose="0205070206050A020403"/>
                <a:cs typeface="Times New Roman" panose="02020603050405020304" pitchFamily="18" charset="0"/>
              </a:rPr>
              <a:t>pleasantness</a:t>
            </a:r>
            <a:r>
              <a:rPr lang="es-US" sz="2200" dirty="0">
                <a:latin typeface="Adobe Caslon Pro Bold" panose="0205070206050A020403"/>
                <a:cs typeface="Times New Roman" panose="02020603050405020304" pitchFamily="18" charset="0"/>
              </a:rPr>
              <a:t>, </a:t>
            </a:r>
            <a:r>
              <a:rPr lang="es-US" sz="2200" dirty="0" err="1">
                <a:latin typeface="Adobe Caslon Pro Bold" panose="0205070206050A020403"/>
                <a:cs typeface="Times New Roman" panose="02020603050405020304" pitchFamily="18" charset="0"/>
              </a:rPr>
              <a:t>excitement</a:t>
            </a:r>
            <a:r>
              <a:rPr lang="es-US" sz="2200" dirty="0">
                <a:latin typeface="Adobe Caslon Pro Bold" panose="0205070206050A020403"/>
                <a:cs typeface="Times New Roman" panose="02020603050405020304" pitchFamily="18" charset="0"/>
              </a:rPr>
              <a:t>, </a:t>
            </a:r>
            <a:r>
              <a:rPr lang="es-US" sz="2200" dirty="0" err="1">
                <a:latin typeface="Adobe Caslon Pro Bold" panose="0205070206050A020403"/>
                <a:cs typeface="Times New Roman" panose="02020603050405020304" pitchFamily="18" charset="0"/>
              </a:rPr>
              <a:t>violence</a:t>
            </a:r>
            <a:r>
              <a:rPr lang="es-US" sz="2200" dirty="0">
                <a:latin typeface="Adobe Caslon Pro Bold" panose="0205070206050A020403"/>
                <a:cs typeface="Times New Roman" panose="02020603050405020304" pitchFamily="18" charset="0"/>
              </a:rPr>
              <a:t> </a:t>
            </a:r>
            <a:r>
              <a:rPr lang="es-US" sz="2200" dirty="0" err="1">
                <a:latin typeface="Adobe Caslon Pro Bold" panose="0205070206050A020403"/>
                <a:cs typeface="Times New Roman" panose="02020603050405020304" pitchFamily="18" charset="0"/>
              </a:rPr>
              <a:t>content</a:t>
            </a:r>
            <a:r>
              <a:rPr lang="es-US" sz="2200" dirty="0">
                <a:latin typeface="Adobe Caslon Pro Bold" panose="0205070206050A020403"/>
                <a:cs typeface="Times New Roman" panose="02020603050405020304" pitchFamily="18" charset="0"/>
              </a:rPr>
              <a:t>, </a:t>
            </a:r>
            <a:r>
              <a:rPr lang="es-US" sz="2200" dirty="0" err="1">
                <a:latin typeface="Adobe Caslon Pro Bold" panose="0205070206050A020403"/>
                <a:cs typeface="Times New Roman" panose="02020603050405020304" pitchFamily="18" charset="0"/>
              </a:rPr>
              <a:t>violent</a:t>
            </a:r>
            <a:r>
              <a:rPr lang="es-US" sz="2200" dirty="0">
                <a:latin typeface="Adobe Caslon Pro Bold" panose="0205070206050A020403"/>
                <a:cs typeface="Times New Roman" panose="02020603050405020304" pitchFamily="18" charset="0"/>
              </a:rPr>
              <a:t> </a:t>
            </a:r>
            <a:r>
              <a:rPr lang="es-US" sz="2200" dirty="0" err="1">
                <a:latin typeface="Adobe Caslon Pro Bold" panose="0205070206050A020403"/>
                <a:cs typeface="Times New Roman" panose="02020603050405020304" pitchFamily="18" charset="0"/>
              </a:rPr>
              <a:t>images</a:t>
            </a:r>
            <a:r>
              <a:rPr lang="es-US" sz="2200" dirty="0">
                <a:latin typeface="Adobe Caslon Pro Bold" panose="0205070206050A020403"/>
                <a:cs typeface="Times New Roman" panose="02020603050405020304" pitchFamily="18" charset="0"/>
              </a:rPr>
              <a:t>, </a:t>
            </a:r>
            <a:r>
              <a:rPr lang="es-US" sz="2200" dirty="0" err="1">
                <a:latin typeface="Adobe Caslon Pro Bold" panose="0205070206050A020403"/>
                <a:cs typeface="Times New Roman" panose="02020603050405020304" pitchFamily="18" charset="0"/>
              </a:rPr>
              <a:t>fear</a:t>
            </a:r>
            <a:r>
              <a:rPr lang="es-US" sz="2200" dirty="0">
                <a:latin typeface="Adobe Caslon Pro Bold" panose="0205070206050A020403"/>
                <a:cs typeface="Times New Roman" panose="02020603050405020304" pitchFamily="18" charset="0"/>
              </a:rPr>
              <a:t>, </a:t>
            </a:r>
            <a:r>
              <a:rPr lang="es-US" sz="2200" dirty="0" err="1">
                <a:latin typeface="Adobe Caslon Pro Bold" panose="0205070206050A020403"/>
                <a:cs typeface="Times New Roman" panose="02020603050405020304" pitchFamily="18" charset="0"/>
              </a:rPr>
              <a:t>interest</a:t>
            </a:r>
            <a:r>
              <a:rPr lang="es-US" sz="2200" dirty="0">
                <a:latin typeface="Adobe Caslon Pro Bold" panose="0205070206050A020403"/>
                <a:cs typeface="Times New Roman" panose="02020603050405020304" pitchFamily="18" charset="0"/>
              </a:rPr>
              <a:t>, and </a:t>
            </a:r>
            <a:r>
              <a:rPr lang="es-US" sz="2200" dirty="0" err="1">
                <a:latin typeface="Adobe Caslon Pro Bold" panose="0205070206050A020403"/>
                <a:cs typeface="Times New Roman" panose="02020603050405020304" pitchFamily="18" charset="0"/>
              </a:rPr>
              <a:t>reali</a:t>
            </a:r>
            <a:r>
              <a:rPr lang="es-US" sz="2200" dirty="0" err="1">
                <a:latin typeface="Times New Roman" panose="02020603050405020304" pitchFamily="18" charset="0"/>
                <a:cs typeface="Times New Roman" panose="02020603050405020304" pitchFamily="18" charset="0"/>
              </a:rPr>
              <a:t>ty</a:t>
            </a:r>
            <a:r>
              <a:rPr lang="es-US" sz="2200" dirty="0">
                <a:latin typeface="Times New Roman" panose="02020603050405020304" pitchFamily="18" charset="0"/>
                <a:cs typeface="Times New Roman" panose="02020603050405020304" pitchFamily="18" charset="0"/>
              </a:rPr>
              <a:t> (5-point Likert, 1= </a:t>
            </a:r>
            <a:r>
              <a:rPr lang="es-US" sz="2200" i="1" dirty="0" err="1">
                <a:latin typeface="Times New Roman" panose="02020603050405020304" pitchFamily="18" charset="0"/>
                <a:cs typeface="Times New Roman" panose="02020603050405020304" pitchFamily="18" charset="0"/>
              </a:rPr>
              <a:t>very</a:t>
            </a:r>
            <a:r>
              <a:rPr lang="es-US" sz="2200" i="1" dirty="0">
                <a:latin typeface="Times New Roman" panose="02020603050405020304" pitchFamily="18" charset="0"/>
                <a:cs typeface="Times New Roman" panose="02020603050405020304" pitchFamily="18" charset="0"/>
              </a:rPr>
              <a:t> </a:t>
            </a:r>
            <a:r>
              <a:rPr lang="es-US" sz="2200" i="1" dirty="0" err="1">
                <a:latin typeface="Times New Roman" panose="02020603050405020304" pitchFamily="18" charset="0"/>
                <a:cs typeface="Times New Roman" panose="02020603050405020304" pitchFamily="18" charset="0"/>
              </a:rPr>
              <a:t>low</a:t>
            </a:r>
            <a:r>
              <a:rPr lang="es-US" sz="2200" dirty="0">
                <a:latin typeface="Times New Roman" panose="02020603050405020304" pitchFamily="18" charset="0"/>
                <a:cs typeface="Times New Roman" panose="02020603050405020304" pitchFamily="18" charset="0"/>
              </a:rPr>
              <a:t>, 5= </a:t>
            </a:r>
            <a:r>
              <a:rPr lang="es-US" sz="2200" i="1" dirty="0" err="1">
                <a:latin typeface="Times New Roman" panose="02020603050405020304" pitchFamily="18" charset="0"/>
                <a:cs typeface="Times New Roman" panose="02020603050405020304" pitchFamily="18" charset="0"/>
              </a:rPr>
              <a:t>very</a:t>
            </a:r>
            <a:r>
              <a:rPr lang="es-US" sz="2200" i="1" dirty="0">
                <a:latin typeface="Times New Roman" panose="02020603050405020304" pitchFamily="18" charset="0"/>
                <a:cs typeface="Times New Roman" panose="02020603050405020304" pitchFamily="18" charset="0"/>
              </a:rPr>
              <a:t> </a:t>
            </a:r>
            <a:r>
              <a:rPr lang="es-US" sz="2200" i="1" dirty="0" err="1">
                <a:latin typeface="Times New Roman" panose="02020603050405020304" pitchFamily="18" charset="0"/>
                <a:cs typeface="Times New Roman" panose="02020603050405020304" pitchFamily="18" charset="0"/>
              </a:rPr>
              <a:t>high</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72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normAutofit/>
          </a:bodyPr>
          <a:lstStyle/>
          <a:p>
            <a:r>
              <a:rPr lang="en-US" sz="2800" i="1" dirty="0">
                <a:latin typeface="Adobe Caslon Pro Bold" panose="0205070206050A020403"/>
              </a:rPr>
              <a:t>Virtual Cop2- </a:t>
            </a:r>
            <a:r>
              <a:rPr lang="en-US" sz="2800" dirty="0">
                <a:latin typeface="Adobe Caslon Pro Bold" panose="0205070206050A020403"/>
              </a:rPr>
              <a:t>higher score for violent content</a:t>
            </a:r>
          </a:p>
          <a:p>
            <a:pPr lvl="1"/>
            <a:r>
              <a:rPr lang="en-US" sz="2600" dirty="0">
                <a:latin typeface="Adobe Caslon Pro Bold" panose="0205070206050A020403"/>
              </a:rPr>
              <a:t>Boys- </a:t>
            </a:r>
            <a:r>
              <a:rPr lang="en-US" sz="2400" dirty="0">
                <a:latin typeface="Adobe Caslon Pro Bold" panose="0205070206050A020403"/>
              </a:rPr>
              <a:t>More pleasant, exciting, interesting, and causing less fear (</a:t>
            </a:r>
            <a:r>
              <a:rPr lang="en-US" sz="2400" i="1" dirty="0">
                <a:latin typeface="Adobe Caslon Pro Bold" panose="0205070206050A020403"/>
              </a:rPr>
              <a:t>Virtual Cop2</a:t>
            </a:r>
            <a:r>
              <a:rPr lang="en-US" sz="2400" dirty="0">
                <a:latin typeface="Adobe Caslon Pro Bold" panose="0205070206050A020403"/>
              </a:rPr>
              <a:t>), less interesting for Fight Landlord</a:t>
            </a:r>
          </a:p>
          <a:p>
            <a:pPr lvl="1"/>
            <a:r>
              <a:rPr lang="en-US" sz="2400" dirty="0">
                <a:latin typeface="Adobe Caslon Pro Bold" panose="0205070206050A020403"/>
              </a:rPr>
              <a:t>Girls- rated VC2 as more violent, </a:t>
            </a:r>
          </a:p>
          <a:p>
            <a:pPr lvl="1"/>
            <a:r>
              <a:rPr lang="en-US" sz="2400" dirty="0">
                <a:latin typeface="Adobe Caslon Pro Bold" panose="0205070206050A020403"/>
              </a:rPr>
              <a:t>Facial expressions</a:t>
            </a:r>
          </a:p>
          <a:p>
            <a:pPr lvl="1"/>
            <a:r>
              <a:rPr lang="en-US" sz="2400" dirty="0">
                <a:latin typeface="Adobe Caslon Pro Bold" panose="0205070206050A020403"/>
              </a:rPr>
              <a:t>HA,LA/MA</a:t>
            </a:r>
          </a:p>
        </p:txBody>
      </p:sp>
    </p:spTree>
    <p:extLst>
      <p:ext uri="{BB962C8B-B14F-4D97-AF65-F5344CB8AC3E}">
        <p14:creationId xmlns:p14="http://schemas.microsoft.com/office/powerpoint/2010/main" val="320875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F5FD-3583-4151-9C82-94DF2E6A0415}"/>
              </a:ext>
            </a:extLst>
          </p:cNvPr>
          <p:cNvSpPr>
            <a:spLocks noGrp="1"/>
          </p:cNvSpPr>
          <p:nvPr>
            <p:ph type="title"/>
          </p:nvPr>
        </p:nvSpPr>
        <p:spPr/>
        <p:txBody>
          <a:bodyPr>
            <a:normAutofit fontScale="90000"/>
          </a:bodyPr>
          <a:lstStyle/>
          <a:p>
            <a:r>
              <a:rPr lang="en-US" dirty="0"/>
              <a:t>Prevalence of exposure to violent video games and media among primary school children in Baghdad city </a:t>
            </a:r>
          </a:p>
        </p:txBody>
      </p:sp>
      <p:sp>
        <p:nvSpPr>
          <p:cNvPr id="3" name="Content Placeholder 2">
            <a:extLst>
              <a:ext uri="{FF2B5EF4-FFF2-40B4-BE49-F238E27FC236}">
                <a16:creationId xmlns:a16="http://schemas.microsoft.com/office/drawing/2014/main" id="{90E8843D-FD42-4BBE-BA2A-672601421B41}"/>
              </a:ext>
            </a:extLst>
          </p:cNvPr>
          <p:cNvSpPr>
            <a:spLocks noGrp="1"/>
          </p:cNvSpPr>
          <p:nvPr>
            <p:ph idx="1"/>
          </p:nvPr>
        </p:nvSpPr>
        <p:spPr/>
        <p:txBody>
          <a:bodyPr/>
          <a:lstStyle/>
          <a:p>
            <a:r>
              <a:rPr lang="en-US" dirty="0"/>
              <a:t>Saba </a:t>
            </a:r>
            <a:r>
              <a:rPr lang="en-US" dirty="0" err="1"/>
              <a:t>Dhiaa</a:t>
            </a:r>
            <a:r>
              <a:rPr lang="en-US" dirty="0"/>
              <a:t>, Waleed A </a:t>
            </a:r>
            <a:r>
              <a:rPr lang="en-US" dirty="0" err="1"/>
              <a:t>Tawfeeq</a:t>
            </a:r>
            <a:endParaRPr lang="en-US" dirty="0"/>
          </a:p>
          <a:p>
            <a:r>
              <a:rPr lang="en-US" dirty="0"/>
              <a:t>” These increased exposures to stereotypic information are likely to influence stereotypic conceptions about gender roles. Boys’ preferred television shows involved more violence than did those of girls (Morgan &amp; Shanahan, 1997) further , Mayer (2003) supposed that girls are more attracted to media programs that allow social interaction, simulation and are less attracted by action-oriented formats which provide less social interaction” (</a:t>
            </a:r>
            <a:r>
              <a:rPr lang="en-US" dirty="0" err="1"/>
              <a:t>Dhiaa</a:t>
            </a:r>
            <a:r>
              <a:rPr lang="en-US" dirty="0"/>
              <a:t> and </a:t>
            </a:r>
            <a:r>
              <a:rPr lang="en-US" dirty="0" err="1"/>
              <a:t>Tawfeeq</a:t>
            </a:r>
            <a:r>
              <a:rPr lang="en-US" dirty="0"/>
              <a:t>, 2014). </a:t>
            </a:r>
          </a:p>
        </p:txBody>
      </p:sp>
    </p:spTree>
    <p:extLst>
      <p:ext uri="{BB962C8B-B14F-4D97-AF65-F5344CB8AC3E}">
        <p14:creationId xmlns:p14="http://schemas.microsoft.com/office/powerpoint/2010/main" val="48710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EF0E-DF52-4D47-90D6-9C5E5BFA175D}"/>
              </a:ext>
            </a:extLst>
          </p:cNvPr>
          <p:cNvSpPr>
            <a:spLocks noGrp="1"/>
          </p:cNvSpPr>
          <p:nvPr>
            <p:ph type="title"/>
          </p:nvPr>
        </p:nvSpPr>
        <p:spPr/>
        <p:txBody>
          <a:bodyPr/>
          <a:lstStyle/>
          <a:p>
            <a:r>
              <a:rPr lang="en-US" dirty="0"/>
              <a:t>What can parents do?</a:t>
            </a:r>
          </a:p>
        </p:txBody>
      </p:sp>
      <p:sp>
        <p:nvSpPr>
          <p:cNvPr id="3" name="Content Placeholder 2">
            <a:extLst>
              <a:ext uri="{FF2B5EF4-FFF2-40B4-BE49-F238E27FC236}">
                <a16:creationId xmlns:a16="http://schemas.microsoft.com/office/drawing/2014/main" id="{08637C97-56C5-4C87-AE9E-C99FB1928FF8}"/>
              </a:ext>
            </a:extLst>
          </p:cNvPr>
          <p:cNvSpPr>
            <a:spLocks noGrp="1"/>
          </p:cNvSpPr>
          <p:nvPr>
            <p:ph idx="1"/>
          </p:nvPr>
        </p:nvSpPr>
        <p:spPr/>
        <p:txBody>
          <a:bodyPr>
            <a:normAutofit/>
          </a:bodyPr>
          <a:lstStyle/>
          <a:p>
            <a:r>
              <a:rPr lang="en-US" sz="2500" dirty="0">
                <a:latin typeface="Adobe Caslon Pro Bold"/>
              </a:rPr>
              <a:t>Educational games</a:t>
            </a:r>
          </a:p>
          <a:p>
            <a:r>
              <a:rPr lang="en-US" sz="2500" dirty="0">
                <a:latin typeface="Adobe Caslon Pro Bold"/>
              </a:rPr>
              <a:t>Prosocial games </a:t>
            </a:r>
          </a:p>
          <a:p>
            <a:r>
              <a:rPr lang="en-US" sz="2500" dirty="0">
                <a:latin typeface="Adobe Caslon Pro Bold"/>
              </a:rPr>
              <a:t>Involve in other activities such as</a:t>
            </a:r>
          </a:p>
          <a:p>
            <a:pPr lvl="1"/>
            <a:r>
              <a:rPr lang="en-US" sz="2300" dirty="0">
                <a:latin typeface="Adobe Caslon Pro Bold"/>
              </a:rPr>
              <a:t>Drawing, painting, sporting, playing musical instruments</a:t>
            </a:r>
          </a:p>
        </p:txBody>
      </p:sp>
    </p:spTree>
    <p:extLst>
      <p:ext uri="{BB962C8B-B14F-4D97-AF65-F5344CB8AC3E}">
        <p14:creationId xmlns:p14="http://schemas.microsoft.com/office/powerpoint/2010/main" val="3133448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166</TotalTime>
  <Words>655</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Adobe Caslon Pro Bold</vt:lpstr>
      <vt:lpstr>Adobe Fan Heiti Std B</vt:lpstr>
      <vt:lpstr>Arial</vt:lpstr>
      <vt:lpstr>Bookman Old Style</vt:lpstr>
      <vt:lpstr>Rockwell</vt:lpstr>
      <vt:lpstr>Times New Roman</vt:lpstr>
      <vt:lpstr>Damask</vt:lpstr>
      <vt:lpstr>Violent video games and children</vt:lpstr>
      <vt:lpstr>Literacy review</vt:lpstr>
      <vt:lpstr>A popular form of entertainment</vt:lpstr>
      <vt:lpstr>Bingenheimer, Brennan, and Earls (2005)</vt:lpstr>
      <vt:lpstr>2 years Longitudinal study</vt:lpstr>
      <vt:lpstr>PowerPoint Presentation</vt:lpstr>
      <vt:lpstr>results</vt:lpstr>
      <vt:lpstr>Prevalence of exposure to violent video games and media among primary school children in Baghdad city </vt:lpstr>
      <vt:lpstr>What can parents do?</vt:lpstr>
      <vt:lpstr>Works cited</vt:lpstr>
      <vt:lpstr>PowerPoint Presentation</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Violent video games and children</dc:title>
  <dc:creator>Public Pub 3 [LIB]</dc:creator>
  <cp:lastModifiedBy>Aye Nu Win</cp:lastModifiedBy>
  <cp:revision>15</cp:revision>
  <dcterms:created xsi:type="dcterms:W3CDTF">2017-04-18T17:41:19Z</dcterms:created>
  <dcterms:modified xsi:type="dcterms:W3CDTF">2017-05-05T19:45:51Z</dcterms:modified>
</cp:coreProperties>
</file>