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3"/>
  </p:notesMasterIdLst>
  <p:handoutMasterIdLst>
    <p:handoutMasterId r:id="rId34"/>
  </p:handoutMasterIdLst>
  <p:sldIdLst>
    <p:sldId id="256" r:id="rId2"/>
    <p:sldId id="282" r:id="rId3"/>
    <p:sldId id="257" r:id="rId4"/>
    <p:sldId id="258" r:id="rId5"/>
    <p:sldId id="259" r:id="rId6"/>
    <p:sldId id="260" r:id="rId7"/>
    <p:sldId id="261" r:id="rId8"/>
    <p:sldId id="283" r:id="rId9"/>
    <p:sldId id="262" r:id="rId10"/>
    <p:sldId id="265" r:id="rId11"/>
    <p:sldId id="266" r:id="rId12"/>
    <p:sldId id="267" r:id="rId13"/>
    <p:sldId id="268" r:id="rId14"/>
    <p:sldId id="270" r:id="rId15"/>
    <p:sldId id="271" r:id="rId16"/>
    <p:sldId id="272" r:id="rId17"/>
    <p:sldId id="274" r:id="rId18"/>
    <p:sldId id="275" r:id="rId19"/>
    <p:sldId id="276" r:id="rId20"/>
    <p:sldId id="277" r:id="rId21"/>
    <p:sldId id="278" r:id="rId22"/>
    <p:sldId id="279" r:id="rId23"/>
    <p:sldId id="280" r:id="rId24"/>
    <p:sldId id="281" r:id="rId25"/>
    <p:sldId id="284" r:id="rId26"/>
    <p:sldId id="285" r:id="rId27"/>
    <p:sldId id="286" r:id="rId28"/>
    <p:sldId id="287" r:id="rId29"/>
    <p:sldId id="288" r:id="rId30"/>
    <p:sldId id="289" r:id="rId31"/>
    <p:sldId id="29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038"/>
    <p:restoredTop sz="92130"/>
  </p:normalViewPr>
  <p:slideViewPr>
    <p:cSldViewPr snapToGrid="0" snapToObjects="1">
      <p:cViewPr>
        <p:scale>
          <a:sx n="135" d="100"/>
          <a:sy n="135" d="100"/>
        </p:scale>
        <p:origin x="168"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notesMaster" Target="notesMasters/notesMaster1.xml"/><Relationship Id="rId34" Type="http://schemas.openxmlformats.org/officeDocument/2006/relationships/handoutMaster" Target="handoutMasters/handoutMaster1.xml"/><Relationship Id="rId35" Type="http://schemas.openxmlformats.org/officeDocument/2006/relationships/presProps" Target="presProps.xml"/><Relationship Id="rId36"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heme" Target="theme/theme1.xml"/><Relationship Id="rId3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Workbook2"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dPt>
            <c:idx val="0"/>
            <c:bubble3D val="0"/>
            <c:spPr>
              <a:solidFill>
                <a:srgbClr val="FF0000"/>
              </a:solidFill>
            </c:spPr>
          </c:dPt>
          <c:dPt>
            <c:idx val="1"/>
            <c:bubble3D val="0"/>
            <c:spPr>
              <a:solidFill>
                <a:srgbClr val="700CC7"/>
              </a:solidFill>
            </c:spPr>
          </c:dPt>
          <c:dPt>
            <c:idx val="2"/>
            <c:bubble3D val="0"/>
            <c:spPr>
              <a:solidFill>
                <a:srgbClr val="0000FF"/>
              </a:solidFill>
            </c:spPr>
          </c:dPt>
          <c:dPt>
            <c:idx val="3"/>
            <c:bubble3D val="0"/>
            <c:spPr>
              <a:solidFill>
                <a:srgbClr val="008000"/>
              </a:solidFill>
            </c:spPr>
          </c:dPt>
          <c:dPt>
            <c:idx val="4"/>
            <c:bubble3D val="0"/>
            <c:spPr>
              <a:solidFill>
                <a:srgbClr val="FFFF00"/>
              </a:solidFill>
            </c:spPr>
          </c:dPt>
          <c:dPt>
            <c:idx val="5"/>
            <c:bubble3D val="0"/>
            <c:spPr>
              <a:solidFill>
                <a:srgbClr val="FF6600"/>
              </a:solidFill>
            </c:spPr>
          </c:dPt>
          <c:val>
            <c:numRef>
              <c:f>Sheet1!$A$1:$A$6</c:f>
              <c:numCache>
                <c:formatCode>General</c:formatCode>
                <c:ptCount val="6"/>
                <c:pt idx="0">
                  <c:v>5.0</c:v>
                </c:pt>
                <c:pt idx="1">
                  <c:v>5.0</c:v>
                </c:pt>
                <c:pt idx="2">
                  <c:v>5.0</c:v>
                </c:pt>
                <c:pt idx="3">
                  <c:v>5.0</c:v>
                </c:pt>
                <c:pt idx="4">
                  <c:v>5.0</c:v>
                </c:pt>
                <c:pt idx="5">
                  <c:v>5.0</c:v>
                </c:pt>
              </c:numCache>
            </c:numRef>
          </c:val>
        </c:ser>
        <c:dLbls>
          <c:showLegendKey val="0"/>
          <c:showVal val="0"/>
          <c:showCatName val="0"/>
          <c:showSerName val="0"/>
          <c:showPercent val="0"/>
          <c:showBubbleSize val="0"/>
          <c:showLeaderLines val="1"/>
        </c:dLbls>
        <c:firstSliceAng val="0"/>
      </c:pieChart>
    </c:plotArea>
    <c:plotVisOnly val="1"/>
    <c:dispBlanksAs val="zero"/>
    <c:showDLblsOverMax val="0"/>
  </c:chart>
  <c:spPr>
    <a:solidFill>
      <a:schemeClr val="tx1"/>
    </a:solidFill>
  </c:sp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879C29-06A8-1743-8C02-592940E67614}" type="datetimeFigureOut">
              <a:rPr lang="en-US" smtClean="0"/>
              <a:t>11/2/16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BBD6DF-6E8C-464B-884D-61FC36DA0C77}" type="slidenum">
              <a:rPr lang="en-US" smtClean="0"/>
              <a:t>‹#›</a:t>
            </a:fld>
            <a:endParaRPr lang="en-US"/>
          </a:p>
        </p:txBody>
      </p:sp>
    </p:spTree>
    <p:extLst>
      <p:ext uri="{BB962C8B-B14F-4D97-AF65-F5344CB8AC3E}">
        <p14:creationId xmlns:p14="http://schemas.microsoft.com/office/powerpoint/2010/main" val="940841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BF968B-2610-734B-8E67-B6AE148AFDEE}" type="datetimeFigureOut">
              <a:rPr lang="en-US" smtClean="0"/>
              <a:t>11/2/16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202441-263D-444F-97DF-019E1373249F}" type="slidenum">
              <a:rPr lang="en-US" smtClean="0"/>
              <a:t>‹#›</a:t>
            </a:fld>
            <a:endParaRPr lang="en-US"/>
          </a:p>
        </p:txBody>
      </p:sp>
    </p:spTree>
    <p:extLst>
      <p:ext uri="{BB962C8B-B14F-4D97-AF65-F5344CB8AC3E}">
        <p14:creationId xmlns:p14="http://schemas.microsoft.com/office/powerpoint/2010/main" val="12963147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Color scheme number one could be described as fun, but it is too intense for this type of project. Using an intense shade of lime as a background is distracting for your audience; it may grab their attention, but not in the best way. Color scheme number two actually uses the same base hues, but tones down several of them to give a more professional look. The second one uses three base hues (green, violet, and gray) and uses two saturations of gray for added variety</a:t>
            </a:r>
          </a:p>
        </p:txBody>
      </p:sp>
      <p:sp>
        <p:nvSpPr>
          <p:cNvPr id="4" name="Slide Number Placeholder 3"/>
          <p:cNvSpPr>
            <a:spLocks noGrp="1"/>
          </p:cNvSpPr>
          <p:nvPr>
            <p:ph type="sldNum" sz="quarter" idx="10"/>
          </p:nvPr>
        </p:nvSpPr>
        <p:spPr/>
        <p:txBody>
          <a:bodyPr/>
          <a:lstStyle/>
          <a:p>
            <a:fld id="{AC202441-263D-444F-97DF-019E1373249F}" type="slidenum">
              <a:rPr lang="en-US" smtClean="0"/>
              <a:t>30</a:t>
            </a:fld>
            <a:endParaRPr lang="en-US"/>
          </a:p>
        </p:txBody>
      </p:sp>
    </p:spTree>
    <p:extLst>
      <p:ext uri="{BB962C8B-B14F-4D97-AF65-F5344CB8AC3E}">
        <p14:creationId xmlns:p14="http://schemas.microsoft.com/office/powerpoint/2010/main" val="9785616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3F358328-FF3A-2344-B5B7-BF38B34434CF}" type="datetimeFigureOut">
              <a:rPr lang="en-US" smtClean="0"/>
              <a:t>11/2/16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19764E89-8E4C-DD4A-858D-5FD9226F0C21}"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58328-FF3A-2344-B5B7-BF38B34434CF}" type="datetimeFigureOut">
              <a:rPr lang="en-US" smtClean="0"/>
              <a:t>11/2/16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19764E89-8E4C-DD4A-858D-5FD9226F0C21}"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58328-FF3A-2344-B5B7-BF38B34434CF}" type="datetimeFigureOut">
              <a:rPr lang="en-US" smtClean="0"/>
              <a:t>11/2/16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19764E89-8E4C-DD4A-858D-5FD9226F0C21}"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58328-FF3A-2344-B5B7-BF38B34434CF}" type="datetimeFigureOut">
              <a:rPr lang="en-US" smtClean="0"/>
              <a:t>11/2/16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19764E89-8E4C-DD4A-858D-5FD9226F0C21}"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smtClean="0"/>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58328-FF3A-2344-B5B7-BF38B34434CF}" type="datetimeFigureOut">
              <a:rPr lang="en-US" smtClean="0"/>
              <a:t>11/2/16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19764E89-8E4C-DD4A-858D-5FD9226F0C21}"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F358328-FF3A-2344-B5B7-BF38B34434CF}" type="datetimeFigureOut">
              <a:rPr lang="en-US" smtClean="0"/>
              <a:t>11/2/16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3F358328-FF3A-2344-B5B7-BF38B34434CF}" type="datetimeFigureOut">
              <a:rPr lang="en-US" smtClean="0"/>
              <a:t>11/2/16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358328-FF3A-2344-B5B7-BF38B34434CF}" type="datetimeFigureOut">
              <a:rPr lang="en-US" smtClean="0"/>
              <a:t>11/2/16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3F358328-FF3A-2344-B5B7-BF38B34434CF}" type="datetimeFigureOut">
              <a:rPr lang="en-US" smtClean="0"/>
              <a:t>11/2/16</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19764E89-8E4C-DD4A-858D-5FD9226F0C21}"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3F358328-FF3A-2344-B5B7-BF38B34434CF}" type="datetimeFigureOut">
              <a:rPr lang="en-US" smtClean="0"/>
              <a:t>11/2/16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smtClean="0"/>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358328-FF3A-2344-B5B7-BF38B34434CF}" type="datetimeFigureOut">
              <a:rPr lang="en-US" smtClean="0"/>
              <a:t>11/2/16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19764E89-8E4C-DD4A-858D-5FD9226F0C21}"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3F358328-FF3A-2344-B5B7-BF38B34434CF}" type="datetimeFigureOut">
              <a:rPr lang="en-US" smtClean="0"/>
              <a:t>11/2/16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F358328-FF3A-2344-B5B7-BF38B34434CF}" type="datetimeFigureOut">
              <a:rPr lang="en-US" smtClean="0"/>
              <a:t>11/2/16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3F358328-FF3A-2344-B5B7-BF38B34434CF}" type="datetimeFigureOut">
              <a:rPr lang="en-US" smtClean="0"/>
              <a:t>11/2/16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F358328-FF3A-2344-B5B7-BF38B34434CF}" type="datetimeFigureOut">
              <a:rPr lang="en-US" smtClean="0"/>
              <a:t>11/2/16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58328-FF3A-2344-B5B7-BF38B34434CF}" type="datetimeFigureOut">
              <a:rPr lang="en-US" smtClean="0"/>
              <a:t>11/2/16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358328-FF3A-2344-B5B7-BF38B34434CF}" type="datetimeFigureOut">
              <a:rPr lang="en-US" smtClean="0"/>
              <a:t>11/2/16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9764E89-8E4C-DD4A-858D-5FD9226F0C21}"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3F358328-FF3A-2344-B5B7-BF38B34434CF}" type="datetimeFigureOut">
              <a:rPr lang="en-US" smtClean="0"/>
              <a:t>11/2/16</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19764E89-8E4C-DD4A-858D-5FD9226F0C21}" type="slidenum">
              <a:rPr lang="en-US" smtClean="0"/>
              <a:t>‹#›</a:t>
            </a:fld>
            <a:endParaRPr lang="en-US"/>
          </a:p>
        </p:txBody>
      </p:sp>
    </p:spTree>
    <p:extLst>
      <p:ext uri="{BB962C8B-B14F-4D97-AF65-F5344CB8AC3E}">
        <p14:creationId xmlns:p14="http://schemas.microsoft.com/office/powerpoint/2010/main" val="12593582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7.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14.emf"/><Relationship Id="rId5" Type="http://schemas.openxmlformats.org/officeDocument/2006/relationships/image" Target="../media/image15.emf"/><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4" Type="http://schemas.openxmlformats.org/officeDocument/2006/relationships/image" Target="../media/image2.png"/><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ENGL 150</a:t>
            </a:r>
            <a:endParaRPr lang="en-US" dirty="0"/>
          </a:p>
        </p:txBody>
      </p:sp>
      <p:sp>
        <p:nvSpPr>
          <p:cNvPr id="3" name="Subtitle 2"/>
          <p:cNvSpPr>
            <a:spLocks noGrp="1"/>
          </p:cNvSpPr>
          <p:nvPr>
            <p:ph type="subTitle" idx="1"/>
          </p:nvPr>
        </p:nvSpPr>
        <p:spPr/>
        <p:txBody>
          <a:bodyPr/>
          <a:lstStyle/>
          <a:p>
            <a:r>
              <a:rPr lang="en-US" dirty="0" smtClean="0"/>
              <a:t>Week 11 (W) – Fundamentals of Brochures and Posters</a:t>
            </a:r>
          </a:p>
        </p:txBody>
      </p:sp>
    </p:spTree>
    <p:extLst>
      <p:ext uri="{BB962C8B-B14F-4D97-AF65-F5344CB8AC3E}">
        <p14:creationId xmlns:p14="http://schemas.microsoft.com/office/powerpoint/2010/main" val="11872972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Visual Hierarchy</a:t>
            </a:r>
            <a:endParaRPr lang="en-US" dirty="0"/>
          </a:p>
        </p:txBody>
      </p:sp>
      <p:sp>
        <p:nvSpPr>
          <p:cNvPr id="3" name="Content Placeholder 2"/>
          <p:cNvSpPr>
            <a:spLocks noGrp="1"/>
          </p:cNvSpPr>
          <p:nvPr>
            <p:ph idx="1"/>
          </p:nvPr>
        </p:nvSpPr>
        <p:spPr/>
        <p:txBody>
          <a:bodyPr/>
          <a:lstStyle/>
          <a:p>
            <a:r>
              <a:rPr lang="en-US" dirty="0"/>
              <a:t>Determine which element viewers should look at first. What information is most important in the design? It may be text, such as a title, or it may be an image, such as a photo or logo.</a:t>
            </a:r>
          </a:p>
          <a:p>
            <a:endParaRPr lang="en-US" dirty="0"/>
          </a:p>
          <a:p>
            <a:r>
              <a:rPr lang="en-US" dirty="0"/>
              <a:t>Differentiate the most important element from the others in the design by relative size, prominent placement, and/or color</a:t>
            </a:r>
            <a:r>
              <a:rPr lang="en-US" dirty="0" smtClean="0"/>
              <a:t>.</a:t>
            </a:r>
            <a:endParaRPr lang="en-US" dirty="0"/>
          </a:p>
        </p:txBody>
      </p:sp>
    </p:spTree>
    <p:extLst>
      <p:ext uri="{BB962C8B-B14F-4D97-AF65-F5344CB8AC3E}">
        <p14:creationId xmlns:p14="http://schemas.microsoft.com/office/powerpoint/2010/main" val="26125903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pic>
        <p:nvPicPr>
          <p:cNvPr id="4" name="Picture 3" descr="color hierarchy sample.pdf"/>
          <p:cNvPicPr>
            <a:picLocks noChangeAspect="1"/>
          </p:cNvPicPr>
          <p:nvPr/>
        </p:nvPicPr>
        <p:blipFill>
          <a:blip r:embed="rId4"/>
          <a:stretch>
            <a:fillRect/>
          </a:stretch>
        </p:blipFill>
        <p:spPr>
          <a:xfrm>
            <a:off x="5276090" y="1006701"/>
            <a:ext cx="6269479" cy="4844597"/>
          </a:xfrm>
          <a:prstGeom prst="rect">
            <a:avLst/>
          </a:prstGeom>
          <a:ln>
            <a:noFill/>
          </a:ln>
          <a:effectLst>
            <a:outerShdw blurRad="76200" dist="63500" dir="5040000" algn="tl" rotWithShape="0">
              <a:srgbClr val="000000">
                <a:alpha val="41000"/>
              </a:srgbClr>
            </a:outerShdw>
          </a:effectLst>
        </p:spPr>
      </p:pic>
      <p:sp>
        <p:nvSpPr>
          <p:cNvPr id="2" name="Title 1"/>
          <p:cNvSpPr>
            <a:spLocks noGrp="1"/>
          </p:cNvSpPr>
          <p:nvPr>
            <p:ph type="title"/>
          </p:nvPr>
        </p:nvSpPr>
        <p:spPr>
          <a:xfrm>
            <a:off x="680321" y="753228"/>
            <a:ext cx="4136123" cy="1080938"/>
          </a:xfrm>
        </p:spPr>
        <p:txBody>
          <a:bodyPr>
            <a:normAutofit/>
          </a:bodyPr>
          <a:lstStyle/>
          <a:p>
            <a:r>
              <a:rPr lang="en-US" sz="2400" dirty="0" smtClean="0"/>
              <a:t>Visual Hierarchy</a:t>
            </a:r>
            <a:endParaRPr lang="en-US" sz="2400" dirty="0"/>
          </a:p>
        </p:txBody>
      </p:sp>
      <p:sp>
        <p:nvSpPr>
          <p:cNvPr id="3" name="Content Placeholder 2"/>
          <p:cNvSpPr>
            <a:spLocks noGrp="1"/>
          </p:cNvSpPr>
          <p:nvPr>
            <p:ph idx="1"/>
          </p:nvPr>
        </p:nvSpPr>
        <p:spPr>
          <a:xfrm>
            <a:off x="680321" y="2336873"/>
            <a:ext cx="3656289" cy="3599316"/>
          </a:xfrm>
        </p:spPr>
        <p:txBody>
          <a:bodyPr>
            <a:normAutofit/>
          </a:bodyPr>
          <a:lstStyle/>
          <a:p>
            <a:pPr lvl="0"/>
            <a:r>
              <a:rPr lang="en-US" sz="1800" dirty="0">
                <a:latin typeface="Tahoma"/>
              </a:rPr>
              <a:t>To use color to establish visual hierarchy, consider choosing one hue and using several saturation levels of that hue to designate importance. </a:t>
            </a:r>
          </a:p>
          <a:p>
            <a:pPr lvl="0">
              <a:buNone/>
            </a:pPr>
            <a:endParaRPr lang="en-US" sz="1800" dirty="0">
              <a:latin typeface="Tahoma"/>
            </a:endParaRPr>
          </a:p>
          <a:p>
            <a:pPr lvl="0"/>
            <a:r>
              <a:rPr lang="en-US" sz="1800" dirty="0">
                <a:latin typeface="Tahoma"/>
              </a:rPr>
              <a:t>In the </a:t>
            </a:r>
            <a:r>
              <a:rPr lang="en-US" sz="1800" dirty="0" smtClean="0">
                <a:latin typeface="Tahoma"/>
              </a:rPr>
              <a:t>example, </a:t>
            </a:r>
            <a:r>
              <a:rPr lang="en-US" sz="1800" dirty="0">
                <a:latin typeface="Tahoma"/>
              </a:rPr>
              <a:t>font and two saturations of brown are used to guide the viewer through the design. </a:t>
            </a:r>
          </a:p>
          <a:p>
            <a:endParaRPr lang="en-US" sz="1400" dirty="0"/>
          </a:p>
          <a:p>
            <a:endParaRPr lang="en-US" sz="1400" dirty="0"/>
          </a:p>
        </p:txBody>
      </p:sp>
    </p:spTree>
    <p:extLst>
      <p:ext uri="{BB962C8B-B14F-4D97-AF65-F5344CB8AC3E}">
        <p14:creationId xmlns:p14="http://schemas.microsoft.com/office/powerpoint/2010/main" val="40838011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Chunking</a:t>
            </a:r>
            <a:endParaRPr lang="en-US" dirty="0"/>
          </a:p>
        </p:txBody>
      </p:sp>
      <p:sp>
        <p:nvSpPr>
          <p:cNvPr id="3" name="Content Placeholder 2"/>
          <p:cNvSpPr>
            <a:spLocks noGrp="1"/>
          </p:cNvSpPr>
          <p:nvPr>
            <p:ph idx="1"/>
          </p:nvPr>
        </p:nvSpPr>
        <p:spPr/>
        <p:txBody>
          <a:bodyPr/>
          <a:lstStyle/>
          <a:p>
            <a:r>
              <a:rPr lang="en-US" dirty="0"/>
              <a:t>Breaking information into small bits or “chunks” makes it easier for your audience to process and remember</a:t>
            </a:r>
          </a:p>
          <a:p>
            <a:endParaRPr lang="en-US" dirty="0"/>
          </a:p>
          <a:p>
            <a:r>
              <a:rPr lang="en-US" dirty="0"/>
              <a:t>Research suggests that the optimal number of chunks of information for a human to process is no more than nine, some studies suggest as few as four.  </a:t>
            </a:r>
          </a:p>
          <a:p>
            <a:endParaRPr lang="en-US" dirty="0"/>
          </a:p>
          <a:p>
            <a:r>
              <a:rPr lang="en-US" dirty="0"/>
              <a:t>Using lines, borders, colors, and shading as dividers between pieces of information is one way to break elements into chunks.</a:t>
            </a:r>
          </a:p>
          <a:p>
            <a:endParaRPr lang="en-US" dirty="0"/>
          </a:p>
        </p:txBody>
      </p:sp>
    </p:spTree>
    <p:extLst>
      <p:ext uri="{BB962C8B-B14F-4D97-AF65-F5344CB8AC3E}">
        <p14:creationId xmlns:p14="http://schemas.microsoft.com/office/powerpoint/2010/main" val="19724460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positive and negative space</a:t>
            </a:r>
            <a:endParaRPr lang="en-US" dirty="0"/>
          </a:p>
        </p:txBody>
      </p:sp>
      <p:sp>
        <p:nvSpPr>
          <p:cNvPr id="3" name="Content Placeholder 2"/>
          <p:cNvSpPr>
            <a:spLocks noGrp="1"/>
          </p:cNvSpPr>
          <p:nvPr>
            <p:ph idx="1"/>
          </p:nvPr>
        </p:nvSpPr>
        <p:spPr>
          <a:xfrm>
            <a:off x="680321" y="2336872"/>
            <a:ext cx="9613861" cy="4227213"/>
          </a:xfrm>
        </p:spPr>
        <p:txBody>
          <a:bodyPr>
            <a:normAutofit/>
          </a:bodyPr>
          <a:lstStyle/>
          <a:p>
            <a:r>
              <a:rPr lang="en-US"/>
              <a:t>When planning a design, consider both the positive and negative space. </a:t>
            </a:r>
            <a:r>
              <a:rPr lang="en-US" dirty="0"/>
              <a:t>Negative space contributes as much to the composition as does positive space.</a:t>
            </a:r>
          </a:p>
          <a:p>
            <a:endParaRPr lang="en-US" dirty="0"/>
          </a:p>
          <a:p>
            <a:r>
              <a:rPr lang="en-US" dirty="0"/>
              <a:t>A lack of negative space can make a design appear “busy” and confusing for the audience. </a:t>
            </a:r>
          </a:p>
          <a:p>
            <a:endParaRPr lang="en-US" dirty="0"/>
          </a:p>
          <a:p>
            <a:r>
              <a:rPr lang="en-US" dirty="0"/>
              <a:t>The two mini examples that follow on the next two slides illustrate both negative space and chunking. The first one is not particularly effective at either concept; the second corrects problems in both areas. </a:t>
            </a:r>
          </a:p>
          <a:p>
            <a:endParaRPr lang="en-US" dirty="0"/>
          </a:p>
        </p:txBody>
      </p:sp>
    </p:spTree>
    <p:extLst>
      <p:ext uri="{BB962C8B-B14F-4D97-AF65-F5344CB8AC3E}">
        <p14:creationId xmlns:p14="http://schemas.microsoft.com/office/powerpoint/2010/main" val="195081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2" name="Title 1"/>
          <p:cNvSpPr>
            <a:spLocks noGrp="1"/>
          </p:cNvSpPr>
          <p:nvPr>
            <p:ph type="title"/>
          </p:nvPr>
        </p:nvSpPr>
        <p:spPr>
          <a:xfrm>
            <a:off x="680321" y="753228"/>
            <a:ext cx="4136123" cy="1080938"/>
          </a:xfrm>
        </p:spPr>
        <p:txBody>
          <a:bodyPr>
            <a:normAutofit/>
          </a:bodyPr>
          <a:lstStyle/>
          <a:p>
            <a:r>
              <a:rPr lang="en-US" sz="2400" dirty="0" smtClean="0"/>
              <a:t>Chunking and Space</a:t>
            </a:r>
            <a:endParaRPr lang="en-US" sz="2400" dirty="0"/>
          </a:p>
        </p:txBody>
      </p:sp>
      <p:sp>
        <p:nvSpPr>
          <p:cNvPr id="3" name="Content Placeholder 2"/>
          <p:cNvSpPr>
            <a:spLocks noGrp="1"/>
          </p:cNvSpPr>
          <p:nvPr>
            <p:ph idx="1"/>
          </p:nvPr>
        </p:nvSpPr>
        <p:spPr>
          <a:xfrm>
            <a:off x="680321" y="2336873"/>
            <a:ext cx="3656289" cy="3599316"/>
          </a:xfrm>
        </p:spPr>
        <p:txBody>
          <a:bodyPr>
            <a:normAutofit/>
          </a:bodyPr>
          <a:lstStyle/>
          <a:p>
            <a:r>
              <a:rPr lang="en-US" sz="1800" dirty="0"/>
              <a:t>The </a:t>
            </a:r>
            <a:r>
              <a:rPr lang="en-US" sz="1800" dirty="0" smtClean="0"/>
              <a:t>sample </a:t>
            </a:r>
            <a:r>
              <a:rPr lang="en-US" sz="1800" dirty="0"/>
              <a:t>is crowded and confusing. Without using the concept of chunking, it is difficult for readers to determine which photo a text block is referring to. Space is not used effectively here either. Some areas are open with a lot of negative space, while other elements are too close to each other. </a:t>
            </a:r>
          </a:p>
          <a:p>
            <a:endParaRPr lang="en-US" sz="1400" dirty="0"/>
          </a:p>
        </p:txBody>
      </p:sp>
      <p:pic>
        <p:nvPicPr>
          <p:cNvPr id="11" name="Picture 10" descr="crowded and confusing.pdf"/>
          <p:cNvPicPr>
            <a:picLocks noChangeAspect="1"/>
          </p:cNvPicPr>
          <p:nvPr/>
        </p:nvPicPr>
        <p:blipFill>
          <a:blip r:embed="rId4"/>
          <a:stretch>
            <a:fillRect/>
          </a:stretch>
        </p:blipFill>
        <p:spPr>
          <a:xfrm>
            <a:off x="4384360" y="314005"/>
            <a:ext cx="8062336" cy="6229987"/>
          </a:xfrm>
          <a:prstGeom prst="rect">
            <a:avLst/>
          </a:prstGeom>
        </p:spPr>
      </p:pic>
    </p:spTree>
    <p:extLst>
      <p:ext uri="{BB962C8B-B14F-4D97-AF65-F5344CB8AC3E}">
        <p14:creationId xmlns:p14="http://schemas.microsoft.com/office/powerpoint/2010/main" val="11086219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8" name="Rectangle 7"/>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4959094"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1"/>
            <a:ext cx="4956048" cy="199787"/>
          </a:xfrm>
          <a:prstGeom prst="rect">
            <a:avLst/>
          </a:prstGeom>
        </p:spPr>
      </p:pic>
      <p:sp>
        <p:nvSpPr>
          <p:cNvPr id="2" name="Title 1"/>
          <p:cNvSpPr>
            <a:spLocks noGrp="1"/>
          </p:cNvSpPr>
          <p:nvPr>
            <p:ph type="title"/>
          </p:nvPr>
        </p:nvSpPr>
        <p:spPr>
          <a:xfrm>
            <a:off x="680321" y="753228"/>
            <a:ext cx="4136123" cy="1080938"/>
          </a:xfrm>
        </p:spPr>
        <p:txBody>
          <a:bodyPr>
            <a:normAutofit/>
          </a:bodyPr>
          <a:lstStyle/>
          <a:p>
            <a:r>
              <a:rPr lang="en-US" sz="2400" dirty="0" smtClean="0"/>
              <a:t>Chunking and Space</a:t>
            </a:r>
            <a:endParaRPr lang="en-US" sz="2400" dirty="0"/>
          </a:p>
        </p:txBody>
      </p:sp>
      <p:sp>
        <p:nvSpPr>
          <p:cNvPr id="3" name="Content Placeholder 2"/>
          <p:cNvSpPr>
            <a:spLocks noGrp="1"/>
          </p:cNvSpPr>
          <p:nvPr>
            <p:ph idx="1"/>
          </p:nvPr>
        </p:nvSpPr>
        <p:spPr>
          <a:xfrm>
            <a:off x="680321" y="2336873"/>
            <a:ext cx="3656289" cy="4235504"/>
          </a:xfrm>
        </p:spPr>
        <p:txBody>
          <a:bodyPr>
            <a:normAutofit/>
          </a:bodyPr>
          <a:lstStyle/>
          <a:p>
            <a:r>
              <a:rPr lang="en-US" sz="1800" dirty="0"/>
              <a:t>This design uses many of the same elements as the previous sample, but the elements are arranged with the principles of chunking and negative space in mind. Lines and colored boxes are used to help the viewer understand which elements are directly related to each other. This example also utilizes the idea of visual hierarchy discussed earlier to guide the viewer through the design. </a:t>
            </a:r>
            <a:endParaRPr lang="en-US" sz="1800" dirty="0" smtClean="0"/>
          </a:p>
          <a:p>
            <a:endParaRPr lang="en-US" sz="1400" dirty="0"/>
          </a:p>
          <a:p>
            <a:r>
              <a:rPr lang="en-US" sz="1800" dirty="0" smtClean="0"/>
              <a:t>Anything wrong with this one?</a:t>
            </a:r>
            <a:endParaRPr lang="en-US" sz="1800" dirty="0"/>
          </a:p>
        </p:txBody>
      </p:sp>
      <p:pic>
        <p:nvPicPr>
          <p:cNvPr id="12" name="Picture 11" descr="better use of space and chunking.pdf"/>
          <p:cNvPicPr>
            <a:picLocks noChangeAspect="1"/>
          </p:cNvPicPr>
          <p:nvPr/>
        </p:nvPicPr>
        <p:blipFill>
          <a:blip r:embed="rId4"/>
          <a:stretch>
            <a:fillRect/>
          </a:stretch>
        </p:blipFill>
        <p:spPr>
          <a:xfrm>
            <a:off x="4356591" y="285620"/>
            <a:ext cx="8135803" cy="6286757"/>
          </a:xfrm>
          <a:prstGeom prst="rect">
            <a:avLst/>
          </a:prstGeom>
        </p:spPr>
      </p:pic>
    </p:spTree>
    <p:extLst>
      <p:ext uri="{BB962C8B-B14F-4D97-AF65-F5344CB8AC3E}">
        <p14:creationId xmlns:p14="http://schemas.microsoft.com/office/powerpoint/2010/main" val="5642570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 Considerations</a:t>
            </a:r>
            <a:endParaRPr lang="en-US" dirty="0"/>
          </a:p>
        </p:txBody>
      </p:sp>
      <p:sp>
        <p:nvSpPr>
          <p:cNvPr id="3" name="Content Placeholder 2"/>
          <p:cNvSpPr>
            <a:spLocks noGrp="1"/>
          </p:cNvSpPr>
          <p:nvPr>
            <p:ph idx="1"/>
          </p:nvPr>
        </p:nvSpPr>
        <p:spPr>
          <a:xfrm>
            <a:off x="680321" y="2336872"/>
            <a:ext cx="9613861" cy="4227213"/>
          </a:xfrm>
        </p:spPr>
        <p:txBody>
          <a:bodyPr>
            <a:normAutofit/>
          </a:bodyPr>
          <a:lstStyle/>
          <a:p>
            <a:r>
              <a:rPr lang="en-US" dirty="0"/>
              <a:t>Consider how large a photo will be in the finished product before using it. Small photos with a lot of detail may not be the best choice for a standard size brochure, but may be more effective in a poster.</a:t>
            </a:r>
          </a:p>
          <a:p>
            <a:endParaRPr lang="en-US" dirty="0"/>
          </a:p>
          <a:p>
            <a:r>
              <a:rPr lang="en-US" dirty="0"/>
              <a:t>Choose photos that are focused and clear. Nobody likes a fuzzy photo!</a:t>
            </a:r>
          </a:p>
          <a:p>
            <a:endParaRPr lang="en-US" dirty="0"/>
          </a:p>
          <a:p>
            <a:r>
              <a:rPr lang="en-US" dirty="0"/>
              <a:t>Utilize basic photo editing functions, such as cropping, to make a photo as effective as possible. The same photo can make different impressions based on how loosely or tightly it is cropped. </a:t>
            </a:r>
          </a:p>
          <a:p>
            <a:endParaRPr lang="en-US" dirty="0"/>
          </a:p>
        </p:txBody>
      </p:sp>
    </p:spTree>
    <p:extLst>
      <p:ext uri="{BB962C8B-B14F-4D97-AF65-F5344CB8AC3E}">
        <p14:creationId xmlns:p14="http://schemas.microsoft.com/office/powerpoint/2010/main" val="8617184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7664" y="217683"/>
            <a:ext cx="9613861" cy="1080938"/>
          </a:xfrm>
        </p:spPr>
        <p:txBody>
          <a:bodyPr/>
          <a:lstStyle/>
          <a:p>
            <a:r>
              <a:rPr lang="en-US" dirty="0" smtClean="0">
                <a:latin typeface="Tahoma"/>
              </a:rPr>
              <a:t>Photo Examples - Cropping</a:t>
            </a:r>
            <a:endParaRPr lang="en-US" dirty="0">
              <a:latin typeface="Tahoma"/>
            </a:endParaRPr>
          </a:p>
        </p:txBody>
      </p:sp>
      <p:pic>
        <p:nvPicPr>
          <p:cNvPr id="4" name="Picture 3" descr="CIMG2454.JPG"/>
          <p:cNvPicPr>
            <a:picLocks noChangeAspect="1"/>
          </p:cNvPicPr>
          <p:nvPr/>
        </p:nvPicPr>
        <p:blipFill>
          <a:blip r:embed="rId2"/>
          <a:stretch>
            <a:fillRect/>
          </a:stretch>
        </p:blipFill>
        <p:spPr>
          <a:xfrm>
            <a:off x="2485218" y="1417638"/>
            <a:ext cx="2571750" cy="3429000"/>
          </a:xfrm>
          <a:prstGeom prst="rect">
            <a:avLst/>
          </a:prstGeom>
        </p:spPr>
      </p:pic>
      <p:pic>
        <p:nvPicPr>
          <p:cNvPr id="5" name="Picture 4" descr="CIMG2454.JPG"/>
          <p:cNvPicPr>
            <a:picLocks noChangeAspect="1"/>
          </p:cNvPicPr>
          <p:nvPr/>
        </p:nvPicPr>
        <p:blipFill>
          <a:blip r:embed="rId3"/>
          <a:stretch>
            <a:fillRect/>
          </a:stretch>
        </p:blipFill>
        <p:spPr>
          <a:xfrm>
            <a:off x="8254467" y="1417638"/>
            <a:ext cx="622778" cy="3429000"/>
          </a:xfrm>
          <a:prstGeom prst="rect">
            <a:avLst/>
          </a:prstGeom>
        </p:spPr>
      </p:pic>
      <p:sp>
        <p:nvSpPr>
          <p:cNvPr id="6" name="TextBox 5"/>
          <p:cNvSpPr txBox="1"/>
          <p:nvPr/>
        </p:nvSpPr>
        <p:spPr>
          <a:xfrm>
            <a:off x="2485219" y="5143173"/>
            <a:ext cx="3610781" cy="1200329"/>
          </a:xfrm>
          <a:prstGeom prst="rect">
            <a:avLst/>
          </a:prstGeom>
          <a:noFill/>
        </p:spPr>
        <p:txBody>
          <a:bodyPr wrap="square" rtlCol="0">
            <a:spAutoFit/>
          </a:bodyPr>
          <a:lstStyle/>
          <a:p>
            <a:r>
              <a:rPr lang="en-US" dirty="0">
                <a:latin typeface="Tahoma"/>
              </a:rPr>
              <a:t>The photo above has not been edited at all. It is a wide shot with several unnecessary and distracting details. </a:t>
            </a:r>
          </a:p>
        </p:txBody>
      </p:sp>
      <p:sp>
        <p:nvSpPr>
          <p:cNvPr id="7" name="TextBox 6"/>
          <p:cNvSpPr txBox="1"/>
          <p:nvPr/>
        </p:nvSpPr>
        <p:spPr>
          <a:xfrm>
            <a:off x="6885770" y="5143173"/>
            <a:ext cx="3782231" cy="1200329"/>
          </a:xfrm>
          <a:prstGeom prst="rect">
            <a:avLst/>
          </a:prstGeom>
          <a:noFill/>
        </p:spPr>
        <p:txBody>
          <a:bodyPr wrap="square" rtlCol="0">
            <a:spAutoFit/>
          </a:bodyPr>
          <a:lstStyle/>
          <a:p>
            <a:r>
              <a:rPr lang="en-US" dirty="0">
                <a:latin typeface="Tahoma"/>
              </a:rPr>
              <a:t>Now that this image has been cropped to remove the stop sign and pedestrian, the focus is fully on the sculpture.</a:t>
            </a:r>
          </a:p>
        </p:txBody>
      </p:sp>
      <p:sp>
        <p:nvSpPr>
          <p:cNvPr id="3" name="Slide Number Placeholder 2"/>
          <p:cNvSpPr>
            <a:spLocks noGrp="1"/>
          </p:cNvSpPr>
          <p:nvPr>
            <p:ph type="sldNum" sz="quarter" idx="12"/>
          </p:nvPr>
        </p:nvSpPr>
        <p:spPr/>
        <p:txBody>
          <a:bodyPr/>
          <a:lstStyle/>
          <a:p>
            <a:r>
              <a:rPr lang="en-US" dirty="0">
                <a:solidFill>
                  <a:srgbClr val="1F497D"/>
                </a:solidFill>
              </a:rPr>
              <a:t> </a:t>
            </a:r>
          </a:p>
        </p:txBody>
      </p:sp>
    </p:spTree>
    <p:extLst>
      <p:ext uri="{BB962C8B-B14F-4D97-AF65-F5344CB8AC3E}">
        <p14:creationId xmlns:p14="http://schemas.microsoft.com/office/powerpoint/2010/main" val="49560796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576505" y="212758"/>
            <a:ext cx="9613861" cy="1080938"/>
          </a:xfrm>
        </p:spPr>
        <p:txBody>
          <a:bodyPr>
            <a:normAutofit/>
          </a:bodyPr>
          <a:lstStyle/>
          <a:p>
            <a:r>
              <a:rPr lang="en-US" dirty="0" smtClean="0">
                <a:latin typeface="Tahoma"/>
              </a:rPr>
              <a:t>Photo Examples – Detail</a:t>
            </a:r>
            <a:endParaRPr lang="en-US" dirty="0"/>
          </a:p>
        </p:txBody>
      </p:sp>
      <p:pic>
        <p:nvPicPr>
          <p:cNvPr id="4" name="Picture 3" descr="CIMG2454.JPG"/>
          <p:cNvPicPr>
            <a:picLocks noChangeAspect="1"/>
          </p:cNvPicPr>
          <p:nvPr/>
        </p:nvPicPr>
        <p:blipFill>
          <a:blip r:embed="rId2"/>
          <a:stretch>
            <a:fillRect/>
          </a:stretch>
        </p:blipFill>
        <p:spPr>
          <a:xfrm>
            <a:off x="3416150" y="1417638"/>
            <a:ext cx="622778" cy="3429000"/>
          </a:xfrm>
          <a:prstGeom prst="rect">
            <a:avLst/>
          </a:prstGeom>
        </p:spPr>
      </p:pic>
      <p:sp>
        <p:nvSpPr>
          <p:cNvPr id="5" name="TextBox 4"/>
          <p:cNvSpPr txBox="1"/>
          <p:nvPr/>
        </p:nvSpPr>
        <p:spPr>
          <a:xfrm>
            <a:off x="1524000" y="5080195"/>
            <a:ext cx="4572000" cy="1754327"/>
          </a:xfrm>
          <a:prstGeom prst="rect">
            <a:avLst/>
          </a:prstGeom>
          <a:noFill/>
        </p:spPr>
        <p:txBody>
          <a:bodyPr wrap="square" rtlCol="0">
            <a:spAutoFit/>
          </a:bodyPr>
          <a:lstStyle/>
          <a:p>
            <a:r>
              <a:rPr lang="en-US" dirty="0">
                <a:latin typeface="Tahoma"/>
              </a:rPr>
              <a:t>This tightly cropped image from the previous slide allows viewers to see the entire sculpture. However, it would be difficult for a reader to appreciate the details at the top of the sculpture, especially in a brochure. </a:t>
            </a:r>
          </a:p>
        </p:txBody>
      </p:sp>
      <p:sp>
        <p:nvSpPr>
          <p:cNvPr id="6" name="TextBox 5"/>
          <p:cNvSpPr txBox="1"/>
          <p:nvPr/>
        </p:nvSpPr>
        <p:spPr>
          <a:xfrm>
            <a:off x="6096001" y="5080194"/>
            <a:ext cx="4571999" cy="1477328"/>
          </a:xfrm>
          <a:prstGeom prst="rect">
            <a:avLst/>
          </a:prstGeom>
          <a:noFill/>
        </p:spPr>
        <p:txBody>
          <a:bodyPr wrap="square" rtlCol="0">
            <a:spAutoFit/>
          </a:bodyPr>
          <a:lstStyle/>
          <a:p>
            <a:r>
              <a:rPr lang="en-US" dirty="0">
                <a:latin typeface="Tahoma"/>
              </a:rPr>
              <a:t>In contrast, this photo does not give viewers the same perspective about the whole work of art, but would allow them to see the details of the objects “stuck” in the cyclone.</a:t>
            </a:r>
          </a:p>
        </p:txBody>
      </p:sp>
      <p:pic>
        <p:nvPicPr>
          <p:cNvPr id="7" name="Picture 6" descr="CIMG2458.JPG"/>
          <p:cNvPicPr>
            <a:picLocks noChangeAspect="1"/>
          </p:cNvPicPr>
          <p:nvPr/>
        </p:nvPicPr>
        <p:blipFill>
          <a:blip r:embed="rId3"/>
          <a:stretch>
            <a:fillRect/>
          </a:stretch>
        </p:blipFill>
        <p:spPr>
          <a:xfrm>
            <a:off x="7079526" y="1417638"/>
            <a:ext cx="2571751" cy="3429000"/>
          </a:xfrm>
          <a:prstGeom prst="rect">
            <a:avLst/>
          </a:prstGeom>
        </p:spPr>
      </p:pic>
      <p:sp>
        <p:nvSpPr>
          <p:cNvPr id="3" name="Slide Number Placeholder 2"/>
          <p:cNvSpPr>
            <a:spLocks noGrp="1"/>
          </p:cNvSpPr>
          <p:nvPr>
            <p:ph type="sldNum" sz="quarter" idx="12"/>
          </p:nvPr>
        </p:nvSpPr>
        <p:spPr/>
        <p:txBody>
          <a:bodyPr/>
          <a:lstStyle/>
          <a:p>
            <a:r>
              <a:rPr lang="en-US" dirty="0" smtClean="0">
                <a:solidFill>
                  <a:srgbClr val="1F497D"/>
                </a:solidFill>
              </a:rPr>
              <a:t> </a:t>
            </a:r>
            <a:endParaRPr lang="en-US" dirty="0">
              <a:solidFill>
                <a:srgbClr val="1F497D"/>
              </a:solidFill>
            </a:endParaRPr>
          </a:p>
        </p:txBody>
      </p:sp>
    </p:spTree>
    <p:extLst>
      <p:ext uri="{BB962C8B-B14F-4D97-AF65-F5344CB8AC3E}">
        <p14:creationId xmlns:p14="http://schemas.microsoft.com/office/powerpoint/2010/main" val="6240764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Mini Quiz!</a:t>
            </a:r>
            <a:endParaRPr lang="en-US" dirty="0"/>
          </a:p>
        </p:txBody>
      </p:sp>
      <p:sp>
        <p:nvSpPr>
          <p:cNvPr id="3" name="Content Placeholder 2"/>
          <p:cNvSpPr>
            <a:spLocks noGrp="1"/>
          </p:cNvSpPr>
          <p:nvPr>
            <p:ph idx="1"/>
          </p:nvPr>
        </p:nvSpPr>
        <p:spPr>
          <a:xfrm>
            <a:off x="680321" y="2336873"/>
            <a:ext cx="9613861" cy="3965956"/>
          </a:xfrm>
        </p:spPr>
        <p:txBody>
          <a:bodyPr/>
          <a:lstStyle/>
          <a:p>
            <a:r>
              <a:rPr lang="en-US" dirty="0" smtClean="0"/>
              <a:t>Name 2 of the the elements of composition.</a:t>
            </a:r>
          </a:p>
          <a:p>
            <a:endParaRPr lang="en-US" dirty="0"/>
          </a:p>
          <a:p>
            <a:r>
              <a:rPr lang="en-US" dirty="0" smtClean="0"/>
              <a:t>True </a:t>
            </a:r>
            <a:r>
              <a:rPr lang="en-US" dirty="0"/>
              <a:t>or false. A good design tries to fill as much of the space as possible with design elements.</a:t>
            </a:r>
          </a:p>
          <a:p>
            <a:pPr>
              <a:buNone/>
            </a:pPr>
            <a:endParaRPr lang="en-US" dirty="0"/>
          </a:p>
          <a:p>
            <a:r>
              <a:rPr lang="en-US" dirty="0"/>
              <a:t>What is the term for breaking information into small, manageable bits?</a:t>
            </a:r>
          </a:p>
          <a:p>
            <a:endParaRPr lang="en-US" dirty="0"/>
          </a:p>
        </p:txBody>
      </p:sp>
    </p:spTree>
    <p:extLst>
      <p:ext uri="{BB962C8B-B14F-4D97-AF65-F5344CB8AC3E}">
        <p14:creationId xmlns:p14="http://schemas.microsoft.com/office/powerpoint/2010/main" val="543553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of Today</a:t>
            </a:r>
            <a:endParaRPr lang="en-US" dirty="0"/>
          </a:p>
        </p:txBody>
      </p:sp>
      <p:sp>
        <p:nvSpPr>
          <p:cNvPr id="3" name="Content Placeholder 2"/>
          <p:cNvSpPr>
            <a:spLocks noGrp="1"/>
          </p:cNvSpPr>
          <p:nvPr>
            <p:ph idx="1"/>
          </p:nvPr>
        </p:nvSpPr>
        <p:spPr/>
        <p:txBody>
          <a:bodyPr/>
          <a:lstStyle/>
          <a:p>
            <a:r>
              <a:rPr lang="en-US" dirty="0" smtClean="0"/>
              <a:t>Wrap-up of the last activity</a:t>
            </a:r>
          </a:p>
          <a:p>
            <a:r>
              <a:rPr lang="en-US" dirty="0" smtClean="0"/>
              <a:t>Fundamentals of Graphic Design (going to be intense!)</a:t>
            </a:r>
          </a:p>
          <a:p>
            <a:r>
              <a:rPr lang="en-US" dirty="0" smtClean="0"/>
              <a:t>Examples for examination</a:t>
            </a:r>
            <a:endParaRPr lang="en-US" dirty="0"/>
          </a:p>
        </p:txBody>
      </p:sp>
    </p:spTree>
    <p:extLst>
      <p:ext uri="{BB962C8B-B14F-4D97-AF65-F5344CB8AC3E}">
        <p14:creationId xmlns:p14="http://schemas.microsoft.com/office/powerpoint/2010/main" val="192360868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Typography (Vocab)</a:t>
            </a:r>
            <a:endParaRPr lang="en-US" dirty="0"/>
          </a:p>
        </p:txBody>
      </p:sp>
      <p:sp>
        <p:nvSpPr>
          <p:cNvPr id="3" name="Content Placeholder 2"/>
          <p:cNvSpPr>
            <a:spLocks noGrp="1"/>
          </p:cNvSpPr>
          <p:nvPr>
            <p:ph idx="1"/>
          </p:nvPr>
        </p:nvSpPr>
        <p:spPr>
          <a:xfrm>
            <a:off x="680321" y="2336873"/>
            <a:ext cx="9613861" cy="4161898"/>
          </a:xfrm>
        </p:spPr>
        <p:txBody>
          <a:bodyPr>
            <a:normAutofit fontScale="92500" lnSpcReduction="10000"/>
          </a:bodyPr>
          <a:lstStyle/>
          <a:p>
            <a:r>
              <a:rPr lang="en-US" dirty="0"/>
              <a:t>Typeface: The style of a particular group of letters. (Times New Roman)</a:t>
            </a:r>
          </a:p>
          <a:p>
            <a:endParaRPr lang="en-US" dirty="0"/>
          </a:p>
          <a:p>
            <a:r>
              <a:rPr lang="en-US" dirty="0"/>
              <a:t>Font: All of the characteristics about a typeface in a given design. (Times New Roman 22pt bold)</a:t>
            </a:r>
          </a:p>
          <a:p>
            <a:endParaRPr lang="en-US" dirty="0"/>
          </a:p>
          <a:p>
            <a:r>
              <a:rPr lang="en-US" dirty="0"/>
              <a:t>Serif : The small lines on the edges of letters in typefaces such as Times New Roman and Baskerville.</a:t>
            </a:r>
          </a:p>
          <a:p>
            <a:endParaRPr lang="en-US" dirty="0"/>
          </a:p>
          <a:p>
            <a:r>
              <a:rPr lang="en-US" dirty="0"/>
              <a:t>Sans serif: Typefaces that do not have serifs such as Arial or Geneva.</a:t>
            </a:r>
          </a:p>
          <a:p>
            <a:endParaRPr lang="en-US" dirty="0"/>
          </a:p>
          <a:p>
            <a:r>
              <a:rPr lang="en-US" dirty="0"/>
              <a:t>Legibility: the degree to which something is easy to read</a:t>
            </a:r>
          </a:p>
          <a:p>
            <a:endParaRPr lang="en-US" dirty="0"/>
          </a:p>
        </p:txBody>
      </p:sp>
    </p:spTree>
    <p:extLst>
      <p:ext uri="{BB962C8B-B14F-4D97-AF65-F5344CB8AC3E}">
        <p14:creationId xmlns:p14="http://schemas.microsoft.com/office/powerpoint/2010/main" val="79863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Legibility</a:t>
            </a:r>
            <a:endParaRPr lang="en-US" dirty="0"/>
          </a:p>
        </p:txBody>
      </p:sp>
      <p:sp>
        <p:nvSpPr>
          <p:cNvPr id="3" name="Content Placeholder 2"/>
          <p:cNvSpPr>
            <a:spLocks noGrp="1"/>
          </p:cNvSpPr>
          <p:nvPr>
            <p:ph idx="1"/>
          </p:nvPr>
        </p:nvSpPr>
        <p:spPr/>
        <p:txBody>
          <a:bodyPr/>
          <a:lstStyle/>
          <a:p>
            <a:r>
              <a:rPr lang="en-US" dirty="0" smtClean="0"/>
              <a:t>The </a:t>
            </a:r>
            <a:r>
              <a:rPr lang="en-US" dirty="0"/>
              <a:t>most important consideration for typeface choice is legibility. If your audience cannot read the text, they will not understand your message. Some typefaces that are legible in small quantities, such as for titles, become less so when used in large quantities, such as for a block of body text. In the examples below, Papyrus is a legible typeface for a short title, but is more overwhelming when used in a longer block of text. </a:t>
            </a:r>
          </a:p>
          <a:p>
            <a:endParaRPr lang="en-US" dirty="0"/>
          </a:p>
        </p:txBody>
      </p:sp>
    </p:spTree>
    <p:extLst>
      <p:ext uri="{BB962C8B-B14F-4D97-AF65-F5344CB8AC3E}">
        <p14:creationId xmlns:p14="http://schemas.microsoft.com/office/powerpoint/2010/main" val="105500550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84025" y="193885"/>
            <a:ext cx="9613861" cy="1080938"/>
          </a:xfrm>
        </p:spPr>
        <p:txBody>
          <a:bodyPr>
            <a:normAutofit/>
          </a:bodyPr>
          <a:lstStyle/>
          <a:p>
            <a:r>
              <a:rPr lang="en-US" dirty="0" smtClean="0">
                <a:latin typeface="Tahoma"/>
              </a:rPr>
              <a:t>Legibility</a:t>
            </a:r>
            <a:endParaRPr lang="en-US" dirty="0">
              <a:latin typeface="Tahoma"/>
            </a:endParaRPr>
          </a:p>
        </p:txBody>
      </p:sp>
      <p:sp>
        <p:nvSpPr>
          <p:cNvPr id="3" name="Content Placeholder 2"/>
          <p:cNvSpPr>
            <a:spLocks noGrp="1"/>
          </p:cNvSpPr>
          <p:nvPr>
            <p:ph idx="1"/>
          </p:nvPr>
        </p:nvSpPr>
        <p:spPr>
          <a:xfrm>
            <a:off x="1524000" y="1369289"/>
            <a:ext cx="9144000" cy="2776738"/>
          </a:xfrm>
        </p:spPr>
        <p:txBody>
          <a:bodyPr>
            <a:normAutofit/>
          </a:bodyPr>
          <a:lstStyle/>
          <a:p>
            <a:r>
              <a:rPr lang="en-US" dirty="0">
                <a:latin typeface="Tahoma"/>
              </a:rPr>
              <a:t>	The most important consideration for typeface choice is legibility. If your audience cannot read the text, they will not understand your message. Some typefaces that are legible in small quantities, such as for titles, become less so when used in large quantities, such as for a block of body text. In the examples below, Papyrus is a legible typeface for a short title, but is more overwhelming when used in a longer block of text. </a:t>
            </a:r>
          </a:p>
        </p:txBody>
      </p:sp>
      <p:sp>
        <p:nvSpPr>
          <p:cNvPr id="4" name="TextBox 3"/>
          <p:cNvSpPr txBox="1"/>
          <p:nvPr/>
        </p:nvSpPr>
        <p:spPr>
          <a:xfrm>
            <a:off x="1524001" y="5311102"/>
            <a:ext cx="4572000" cy="707886"/>
          </a:xfrm>
          <a:prstGeom prst="rect">
            <a:avLst/>
          </a:prstGeom>
          <a:noFill/>
        </p:spPr>
        <p:txBody>
          <a:bodyPr wrap="square" rtlCol="0">
            <a:spAutoFit/>
          </a:bodyPr>
          <a:lstStyle/>
          <a:p>
            <a:pPr algn="ctr"/>
            <a:r>
              <a:rPr lang="en-US" sz="4000" dirty="0">
                <a:latin typeface="Papyrus"/>
              </a:rPr>
              <a:t>Whirlwind </a:t>
            </a:r>
          </a:p>
        </p:txBody>
      </p:sp>
      <p:sp>
        <p:nvSpPr>
          <p:cNvPr id="5" name="TextBox 4"/>
          <p:cNvSpPr txBox="1"/>
          <p:nvPr/>
        </p:nvSpPr>
        <p:spPr>
          <a:xfrm>
            <a:off x="6096000" y="4358716"/>
            <a:ext cx="4572000" cy="2585323"/>
          </a:xfrm>
          <a:prstGeom prst="rect">
            <a:avLst/>
          </a:prstGeom>
          <a:noFill/>
        </p:spPr>
        <p:txBody>
          <a:bodyPr wrap="square" rtlCol="0">
            <a:spAutoFit/>
          </a:bodyPr>
          <a:lstStyle/>
          <a:p>
            <a:r>
              <a:rPr lang="en-US" dirty="0">
                <a:latin typeface="Papyrus"/>
              </a:rPr>
              <a:t>This bronze sculpture is located near the south entrance of Memorial Union, just off of Lincoln Way. Created in 2008 by artists Andrea Myklebust and Stanton Sears, this cyclone has several meanings; it is a representation of Iowa State University’s athletic nickname and is also a visualization of the flurry of activity that college often is.</a:t>
            </a:r>
          </a:p>
        </p:txBody>
      </p:sp>
      <p:cxnSp>
        <p:nvCxnSpPr>
          <p:cNvPr id="9" name="Straight Connector 8"/>
          <p:cNvCxnSpPr/>
          <p:nvPr/>
        </p:nvCxnSpPr>
        <p:spPr>
          <a:xfrm flipV="1">
            <a:off x="1981200" y="4334960"/>
            <a:ext cx="8229600" cy="10497"/>
          </a:xfrm>
          <a:prstGeom prst="line">
            <a:avLst/>
          </a:prstGeom>
          <a:ln w="15875">
            <a:solidFill>
              <a:srgbClr val="1F497D">
                <a:alpha val="70000"/>
              </a:srgbClr>
            </a:solidFill>
            <a:prstDash val="dash"/>
          </a:ln>
        </p:spPr>
        <p:style>
          <a:lnRef idx="2">
            <a:schemeClr val="accent1"/>
          </a:lnRef>
          <a:fillRef idx="0">
            <a:schemeClr val="accent1"/>
          </a:fillRef>
          <a:effectRef idx="1">
            <a:schemeClr val="accent1"/>
          </a:effectRef>
          <a:fontRef idx="minor">
            <a:schemeClr val="tx1"/>
          </a:fontRef>
        </p:style>
      </p:cxnSp>
      <p:sp>
        <p:nvSpPr>
          <p:cNvPr id="6" name="Slide Number Placeholder 5"/>
          <p:cNvSpPr>
            <a:spLocks noGrp="1"/>
          </p:cNvSpPr>
          <p:nvPr>
            <p:ph type="sldNum" sz="quarter" idx="12"/>
          </p:nvPr>
        </p:nvSpPr>
        <p:spPr>
          <a:xfrm>
            <a:off x="8447493" y="6522605"/>
            <a:ext cx="2133600" cy="365125"/>
          </a:xfrm>
        </p:spPr>
        <p:txBody>
          <a:bodyPr/>
          <a:lstStyle/>
          <a:p>
            <a:fld id="{D0B4EB34-3BFE-EC4D-BC5F-50A38E7CE6A1}" type="slidenum">
              <a:rPr lang="en-US" smtClean="0">
                <a:solidFill>
                  <a:srgbClr val="1F497D"/>
                </a:solidFill>
              </a:rPr>
              <a:pPr/>
              <a:t>22</a:t>
            </a:fld>
            <a:endParaRPr lang="en-US" dirty="0">
              <a:solidFill>
                <a:srgbClr val="1F497D"/>
              </a:solidFill>
            </a:endParaRPr>
          </a:p>
        </p:txBody>
      </p:sp>
    </p:spTree>
    <p:extLst>
      <p:ext uri="{BB962C8B-B14F-4D97-AF65-F5344CB8AC3E}">
        <p14:creationId xmlns:p14="http://schemas.microsoft.com/office/powerpoint/2010/main" val="14436777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Contrast </a:t>
            </a:r>
            <a:endParaRPr lang="en-US" dirty="0"/>
          </a:p>
        </p:txBody>
      </p:sp>
      <p:sp>
        <p:nvSpPr>
          <p:cNvPr id="3" name="Content Placeholder 2"/>
          <p:cNvSpPr>
            <a:spLocks noGrp="1"/>
          </p:cNvSpPr>
          <p:nvPr>
            <p:ph idx="1"/>
          </p:nvPr>
        </p:nvSpPr>
        <p:spPr/>
        <p:txBody>
          <a:bodyPr/>
          <a:lstStyle/>
          <a:p>
            <a:r>
              <a:rPr lang="en-US" dirty="0"/>
              <a:t>Do combine typefaces, sizes, and weights to differentiate between text elements and to create emphasis. </a:t>
            </a:r>
          </a:p>
          <a:p>
            <a:endParaRPr lang="en-US" dirty="0"/>
          </a:p>
          <a:p>
            <a:r>
              <a:rPr lang="en-US" dirty="0"/>
              <a:t>Don’t combine typefaces simply to add variety. It is tempting to do with the sheer number of typefaces available, but it will not add much to your design if it is done without a reason. </a:t>
            </a:r>
          </a:p>
          <a:p>
            <a:endParaRPr lang="en-US" dirty="0"/>
          </a:p>
        </p:txBody>
      </p:sp>
    </p:spTree>
    <p:extLst>
      <p:ext uri="{BB962C8B-B14F-4D97-AF65-F5344CB8AC3E}">
        <p14:creationId xmlns:p14="http://schemas.microsoft.com/office/powerpoint/2010/main" val="16217340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Creating Contrast</a:t>
            </a:r>
            <a:endParaRPr lang="en-US" dirty="0"/>
          </a:p>
        </p:txBody>
      </p:sp>
      <p:sp>
        <p:nvSpPr>
          <p:cNvPr id="3" name="Content Placeholder 2"/>
          <p:cNvSpPr>
            <a:spLocks noGrp="1"/>
          </p:cNvSpPr>
          <p:nvPr>
            <p:ph idx="1"/>
          </p:nvPr>
        </p:nvSpPr>
        <p:spPr>
          <a:xfrm>
            <a:off x="680321" y="2336873"/>
            <a:ext cx="9613861" cy="3965956"/>
          </a:xfrm>
        </p:spPr>
        <p:txBody>
          <a:bodyPr/>
          <a:lstStyle/>
          <a:p>
            <a:r>
              <a:rPr lang="en-US" sz="2000" dirty="0"/>
              <a:t>Typefaces that are different, but too similar create confusion. This leaves your audience wondering are they actually different or do they just look different</a:t>
            </a:r>
            <a:r>
              <a:rPr lang="en-US" sz="2000" dirty="0" smtClean="0"/>
              <a:t>?</a:t>
            </a:r>
          </a:p>
          <a:p>
            <a:endParaRPr lang="en-US" sz="2000" dirty="0"/>
          </a:p>
          <a:p>
            <a:endParaRPr lang="en-US" dirty="0" smtClean="0"/>
          </a:p>
          <a:p>
            <a:endParaRPr lang="en-US" dirty="0" smtClean="0"/>
          </a:p>
          <a:p>
            <a:endParaRPr lang="en-US" dirty="0"/>
          </a:p>
          <a:p>
            <a:r>
              <a:rPr lang="en-US" sz="2000" dirty="0"/>
              <a:t>Combining a serif and a sans serif is a good way to create contrast.</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321" y="5272350"/>
            <a:ext cx="9737500" cy="130625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548" y="3175962"/>
            <a:ext cx="9676273" cy="1345238"/>
          </a:xfrm>
          <a:prstGeom prst="rect">
            <a:avLst/>
          </a:prstGeom>
        </p:spPr>
      </p:pic>
    </p:spTree>
    <p:extLst>
      <p:ext uri="{BB962C8B-B14F-4D97-AF65-F5344CB8AC3E}">
        <p14:creationId xmlns:p14="http://schemas.microsoft.com/office/powerpoint/2010/main" val="74748080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(Vocab)</a:t>
            </a:r>
            <a:endParaRPr lang="en-US" dirty="0"/>
          </a:p>
        </p:txBody>
      </p:sp>
      <p:sp>
        <p:nvSpPr>
          <p:cNvPr id="3" name="Content Placeholder 2"/>
          <p:cNvSpPr>
            <a:spLocks noGrp="1"/>
          </p:cNvSpPr>
          <p:nvPr>
            <p:ph idx="1"/>
          </p:nvPr>
        </p:nvSpPr>
        <p:spPr>
          <a:xfrm>
            <a:off x="680321" y="2336872"/>
            <a:ext cx="9613861" cy="4140127"/>
          </a:xfrm>
        </p:spPr>
        <p:txBody>
          <a:bodyPr>
            <a:normAutofit fontScale="85000" lnSpcReduction="10000"/>
          </a:bodyPr>
          <a:lstStyle/>
          <a:p>
            <a:r>
              <a:rPr lang="en-US" dirty="0"/>
              <a:t>Primary colors: these colors are used to make all other colors, they cannot be made by mixing other colors (red, blue, and yellow)</a:t>
            </a:r>
          </a:p>
          <a:p>
            <a:endParaRPr lang="en-US" dirty="0"/>
          </a:p>
          <a:p>
            <a:r>
              <a:rPr lang="en-US" dirty="0"/>
              <a:t>Secondary colors: colors made by mixing two primary colors (orange, green, and violet)</a:t>
            </a:r>
          </a:p>
          <a:p>
            <a:endParaRPr lang="en-US" dirty="0"/>
          </a:p>
          <a:p>
            <a:r>
              <a:rPr lang="en-US" dirty="0"/>
              <a:t>Tertiary colors: colors made by mixing one primary color and one secondary color, such as yellow-green</a:t>
            </a:r>
          </a:p>
          <a:p>
            <a:endParaRPr lang="en-US" dirty="0"/>
          </a:p>
          <a:p>
            <a:r>
              <a:rPr lang="en-US" dirty="0"/>
              <a:t>Hue: the generic name of a color (red)</a:t>
            </a:r>
          </a:p>
          <a:p>
            <a:endParaRPr lang="en-US" dirty="0"/>
          </a:p>
          <a:p>
            <a:r>
              <a:rPr lang="en-US" dirty="0"/>
              <a:t>Tone: how light or dark a color is, adding white is a tint, adding black is a shade</a:t>
            </a:r>
          </a:p>
          <a:p>
            <a:endParaRPr lang="en-US" dirty="0"/>
          </a:p>
        </p:txBody>
      </p:sp>
    </p:spTree>
    <p:extLst>
      <p:ext uri="{BB962C8B-B14F-4D97-AF65-F5344CB8AC3E}">
        <p14:creationId xmlns:p14="http://schemas.microsoft.com/office/powerpoint/2010/main" val="14539677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a:t>
            </a:r>
            <a:endParaRPr lang="en-US" dirty="0"/>
          </a:p>
        </p:txBody>
      </p:sp>
      <p:sp>
        <p:nvSpPr>
          <p:cNvPr id="3" name="Content Placeholder 2"/>
          <p:cNvSpPr>
            <a:spLocks noGrp="1"/>
          </p:cNvSpPr>
          <p:nvPr>
            <p:ph idx="1"/>
          </p:nvPr>
        </p:nvSpPr>
        <p:spPr>
          <a:xfrm>
            <a:off x="680321" y="4808011"/>
            <a:ext cx="9613861" cy="2049989"/>
          </a:xfrm>
        </p:spPr>
        <p:txBody>
          <a:bodyPr/>
          <a:lstStyle/>
          <a:p>
            <a:r>
              <a:rPr lang="en-US" dirty="0"/>
              <a:t>Analogous colors: colors next to each other on the color wheel (blue and violet)</a:t>
            </a:r>
          </a:p>
          <a:p>
            <a:endParaRPr lang="en-US" dirty="0"/>
          </a:p>
          <a:p>
            <a:r>
              <a:rPr lang="en-US" dirty="0"/>
              <a:t>Complementary colors: colors opposite each other on the color wheel (yellow and violet)</a:t>
            </a:r>
          </a:p>
          <a:p>
            <a:endParaRPr lang="en-US" dirty="0"/>
          </a:p>
        </p:txBody>
      </p:sp>
      <p:graphicFrame>
        <p:nvGraphicFramePr>
          <p:cNvPr id="4" name="Chart 3"/>
          <p:cNvGraphicFramePr/>
          <p:nvPr>
            <p:extLst>
              <p:ext uri="{D42A27DB-BD31-4B8C-83A1-F6EECF244321}">
                <p14:modId xmlns:p14="http://schemas.microsoft.com/office/powerpoint/2010/main" val="1467284732"/>
              </p:ext>
            </p:extLst>
          </p:nvPr>
        </p:nvGraphicFramePr>
        <p:xfrm>
          <a:off x="3201251" y="2064811"/>
          <a:ext cx="4572000" cy="27432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19202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 Things to consider</a:t>
            </a:r>
            <a:endParaRPr lang="en-US" dirty="0"/>
          </a:p>
        </p:txBody>
      </p:sp>
      <p:sp>
        <p:nvSpPr>
          <p:cNvPr id="3" name="Content Placeholder 2"/>
          <p:cNvSpPr>
            <a:spLocks noGrp="1"/>
          </p:cNvSpPr>
          <p:nvPr>
            <p:ph idx="1"/>
          </p:nvPr>
        </p:nvSpPr>
        <p:spPr>
          <a:xfrm>
            <a:off x="680321" y="2336872"/>
            <a:ext cx="9613861" cy="4114727"/>
          </a:xfrm>
        </p:spPr>
        <p:txBody>
          <a:bodyPr>
            <a:normAutofit fontScale="92500" lnSpcReduction="10000"/>
          </a:bodyPr>
          <a:lstStyle/>
          <a:p>
            <a:r>
              <a:rPr lang="en-US"/>
              <a:t>Warm colors can make a design element appear to advance, while cool colors can make an element appear to recede.</a:t>
            </a:r>
          </a:p>
          <a:p>
            <a:endParaRPr lang="en-US" dirty="0"/>
          </a:p>
          <a:p>
            <a:r>
              <a:rPr lang="en-US" dirty="0"/>
              <a:t>Using these color cues can put emphasis on some elements of a design or draw attention away from others.</a:t>
            </a:r>
          </a:p>
          <a:p>
            <a:endParaRPr lang="en-US" dirty="0"/>
          </a:p>
          <a:p>
            <a:r>
              <a:rPr lang="en-US" dirty="0"/>
              <a:t>The same color used more than once in a design can appear different depending on the other colors near it.</a:t>
            </a:r>
          </a:p>
          <a:p>
            <a:endParaRPr lang="en-US" dirty="0"/>
          </a:p>
          <a:p>
            <a:r>
              <a:rPr lang="en-US" dirty="0"/>
              <a:t>Placing complementary colors near each other creates contrast, while using analogous colors together creates visual harmony.</a:t>
            </a:r>
          </a:p>
          <a:p>
            <a:endParaRPr lang="en-US" dirty="0"/>
          </a:p>
        </p:txBody>
      </p:sp>
    </p:spTree>
    <p:extLst>
      <p:ext uri="{BB962C8B-B14F-4D97-AF65-F5344CB8AC3E}">
        <p14:creationId xmlns:p14="http://schemas.microsoft.com/office/powerpoint/2010/main" val="10997722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 name="Rectangle 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sp>
        <p:nvSpPr>
          <p:cNvPr id="9" name="Rectangle 8"/>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98325" y="0"/>
            <a:ext cx="4636008"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87603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1" name="Picture 10"/>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12" name="Rectangle 1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46423" y="642795"/>
            <a:ext cx="3347830" cy="5575125"/>
          </a:xfrm>
          <a:prstGeom prst="rect">
            <a:avLst/>
          </a:prstGeom>
          <a:solidFill>
            <a:schemeClr val="tx1"/>
          </a:solidFill>
          <a:ln>
            <a:noFill/>
          </a:ln>
          <a:effectLst>
            <a:outerShdw blurRad="76200" dist="63500" dir="504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ntrast 1.pdf"/>
          <p:cNvPicPr>
            <a:picLocks noChangeAspect="1"/>
          </p:cNvPicPr>
          <p:nvPr/>
        </p:nvPicPr>
        <p:blipFill>
          <a:blip r:embed="rId4"/>
          <a:stretch>
            <a:fillRect/>
          </a:stretch>
        </p:blipFill>
        <p:spPr>
          <a:xfrm>
            <a:off x="8568156" y="1178257"/>
            <a:ext cx="2706302" cy="2091233"/>
          </a:xfrm>
          <a:prstGeom prst="rect">
            <a:avLst/>
          </a:prstGeom>
          <a:ln>
            <a:noFill/>
          </a:ln>
          <a:effectLst/>
        </p:spPr>
      </p:pic>
      <p:pic>
        <p:nvPicPr>
          <p:cNvPr id="5" name="Picture 4" descr="contrast 2.pdf"/>
          <p:cNvPicPr>
            <a:picLocks noChangeAspect="1"/>
          </p:cNvPicPr>
          <p:nvPr/>
        </p:nvPicPr>
        <p:blipFill>
          <a:blip r:embed="rId5"/>
          <a:stretch>
            <a:fillRect/>
          </a:stretch>
        </p:blipFill>
        <p:spPr>
          <a:xfrm>
            <a:off x="8568156" y="3591224"/>
            <a:ext cx="2704363" cy="2089735"/>
          </a:xfrm>
          <a:prstGeom prst="rect">
            <a:avLst/>
          </a:prstGeom>
        </p:spPr>
      </p:pic>
      <p:sp>
        <p:nvSpPr>
          <p:cNvPr id="2" name="Title 1"/>
          <p:cNvSpPr>
            <a:spLocks noGrp="1"/>
          </p:cNvSpPr>
          <p:nvPr>
            <p:ph type="title"/>
          </p:nvPr>
        </p:nvSpPr>
        <p:spPr>
          <a:xfrm>
            <a:off x="680321" y="753228"/>
            <a:ext cx="7087552" cy="1080938"/>
          </a:xfrm>
        </p:spPr>
        <p:txBody>
          <a:bodyPr>
            <a:normAutofit/>
          </a:bodyPr>
          <a:lstStyle/>
          <a:p>
            <a:r>
              <a:rPr lang="en-US" dirty="0"/>
              <a:t>Color – Creating contrast</a:t>
            </a:r>
          </a:p>
        </p:txBody>
      </p:sp>
      <p:sp>
        <p:nvSpPr>
          <p:cNvPr id="3" name="Content Placeholder 2"/>
          <p:cNvSpPr>
            <a:spLocks noGrp="1"/>
          </p:cNvSpPr>
          <p:nvPr>
            <p:ph idx="1"/>
          </p:nvPr>
        </p:nvSpPr>
        <p:spPr>
          <a:xfrm>
            <a:off x="680321" y="2336873"/>
            <a:ext cx="6423211" cy="3599316"/>
          </a:xfrm>
        </p:spPr>
        <p:txBody>
          <a:bodyPr>
            <a:normAutofit/>
          </a:bodyPr>
          <a:lstStyle/>
          <a:p>
            <a:r>
              <a:rPr lang="en-US" dirty="0"/>
              <a:t>Using a high level of contrast between the colors of the text and the background makes it easier for the audience to read. The examples </a:t>
            </a:r>
            <a:r>
              <a:rPr lang="en-US" dirty="0" smtClean="0"/>
              <a:t>use </a:t>
            </a:r>
            <a:r>
              <a:rPr lang="en-US" dirty="0"/>
              <a:t>the same hue and tone on the text, but the </a:t>
            </a:r>
            <a:r>
              <a:rPr lang="en-US" dirty="0" smtClean="0"/>
              <a:t>upper example has </a:t>
            </a:r>
            <a:r>
              <a:rPr lang="en-US" dirty="0"/>
              <a:t>a lower level of contrast than </a:t>
            </a:r>
            <a:r>
              <a:rPr lang="en-US" dirty="0" smtClean="0"/>
              <a:t>the lower one, </a:t>
            </a:r>
            <a:r>
              <a:rPr lang="en-US" dirty="0"/>
              <a:t>making it more difficult to read. </a:t>
            </a:r>
          </a:p>
          <a:p>
            <a:endParaRPr lang="en-US" sz="2000" dirty="0"/>
          </a:p>
        </p:txBody>
      </p:sp>
    </p:spTree>
    <p:extLst>
      <p:ext uri="{BB962C8B-B14F-4D97-AF65-F5344CB8AC3E}">
        <p14:creationId xmlns:p14="http://schemas.microsoft.com/office/powerpoint/2010/main" val="299840088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 Choosing a color scheme</a:t>
            </a:r>
            <a:endParaRPr lang="en-US" dirty="0"/>
          </a:p>
        </p:txBody>
      </p:sp>
      <p:sp>
        <p:nvSpPr>
          <p:cNvPr id="3" name="Content Placeholder 2"/>
          <p:cNvSpPr>
            <a:spLocks noGrp="1"/>
          </p:cNvSpPr>
          <p:nvPr>
            <p:ph idx="1"/>
          </p:nvPr>
        </p:nvSpPr>
        <p:spPr>
          <a:xfrm>
            <a:off x="680321" y="2336872"/>
            <a:ext cx="9613861" cy="4140127"/>
          </a:xfrm>
        </p:spPr>
        <p:txBody>
          <a:bodyPr/>
          <a:lstStyle/>
          <a:p>
            <a:r>
              <a:rPr lang="en-US" dirty="0" smtClean="0"/>
              <a:t>Consider using no more than three hues in your design.</a:t>
            </a:r>
          </a:p>
          <a:p>
            <a:endParaRPr lang="en-US" dirty="0" smtClean="0"/>
          </a:p>
          <a:p>
            <a:r>
              <a:rPr lang="en-US" dirty="0" smtClean="0"/>
              <a:t>You may want to use cool colors for the background and warm colors for the foreground.</a:t>
            </a:r>
          </a:p>
          <a:p>
            <a:endParaRPr lang="en-US" dirty="0"/>
          </a:p>
          <a:p>
            <a:r>
              <a:rPr lang="en-US" dirty="0" smtClean="0"/>
              <a:t>Colors that are light in tone and neutral tend to work best as background.</a:t>
            </a:r>
          </a:p>
          <a:p>
            <a:endParaRPr lang="en-US" dirty="0"/>
          </a:p>
          <a:p>
            <a:r>
              <a:rPr lang="en-US" dirty="0" smtClean="0"/>
              <a:t>If you use very bright and intense colors, use them sparingly!</a:t>
            </a:r>
            <a:endParaRPr lang="en-US" dirty="0"/>
          </a:p>
        </p:txBody>
      </p:sp>
    </p:spTree>
    <p:extLst>
      <p:ext uri="{BB962C8B-B14F-4D97-AF65-F5344CB8AC3E}">
        <p14:creationId xmlns:p14="http://schemas.microsoft.com/office/powerpoint/2010/main" val="4311793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Wrap-up of the last activity</a:t>
            </a:r>
            <a:endParaRPr lang="en-US" dirty="0"/>
          </a:p>
        </p:txBody>
      </p:sp>
      <p:sp>
        <p:nvSpPr>
          <p:cNvPr id="3" name="Content Placeholder 2"/>
          <p:cNvSpPr>
            <a:spLocks noGrp="1"/>
          </p:cNvSpPr>
          <p:nvPr>
            <p:ph idx="1"/>
          </p:nvPr>
        </p:nvSpPr>
        <p:spPr/>
        <p:txBody>
          <a:bodyPr/>
          <a:lstStyle/>
          <a:p>
            <a:r>
              <a:rPr lang="en-US" dirty="0" smtClean="0"/>
              <a:t>What did you see?</a:t>
            </a:r>
          </a:p>
          <a:p>
            <a:r>
              <a:rPr lang="en-US" dirty="0" smtClean="0"/>
              <a:t>Using our findings, we’ll create a board of “Do’s and don’ts”.</a:t>
            </a:r>
          </a:p>
          <a:p>
            <a:r>
              <a:rPr lang="en-US" dirty="0" smtClean="0"/>
              <a:t>Grab two post-its. On one, write down one thing you should do on a brochure and/or </a:t>
            </a:r>
            <a:r>
              <a:rPr lang="en-US" dirty="0" smtClean="0"/>
              <a:t>poster (up to you). </a:t>
            </a:r>
            <a:r>
              <a:rPr lang="en-US" dirty="0" smtClean="0"/>
              <a:t>On the other, write down a “don’t”. </a:t>
            </a:r>
            <a:r>
              <a:rPr lang="en-US" dirty="0" smtClean="0"/>
              <a:t>Remember, there are just your suggestions.</a:t>
            </a:r>
            <a:endParaRPr lang="en-US" dirty="0" smtClean="0"/>
          </a:p>
          <a:p>
            <a:r>
              <a:rPr lang="en-US" dirty="0" smtClean="0"/>
              <a:t>Attach your post-its to relevant parts of the board.</a:t>
            </a:r>
          </a:p>
          <a:p>
            <a:r>
              <a:rPr lang="en-US" dirty="0" smtClean="0"/>
              <a:t>This think-tank of your ideas will be shared through Moodle.</a:t>
            </a:r>
            <a:endParaRPr lang="en-US" dirty="0"/>
          </a:p>
        </p:txBody>
      </p:sp>
    </p:spTree>
    <p:extLst>
      <p:ext uri="{BB962C8B-B14F-4D97-AF65-F5344CB8AC3E}">
        <p14:creationId xmlns:p14="http://schemas.microsoft.com/office/powerpoint/2010/main" val="852778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scheme – what do you think?</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1" y="2945964"/>
            <a:ext cx="5556250" cy="242497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799" y="2945964"/>
            <a:ext cx="5237083" cy="2510931"/>
          </a:xfrm>
          <a:prstGeom prst="rect">
            <a:avLst/>
          </a:prstGeom>
        </p:spPr>
      </p:pic>
    </p:spTree>
    <p:extLst>
      <p:ext uri="{BB962C8B-B14F-4D97-AF65-F5344CB8AC3E}">
        <p14:creationId xmlns:p14="http://schemas.microsoft.com/office/powerpoint/2010/main" val="3038960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a:xfrm>
            <a:off x="680321" y="2336872"/>
            <a:ext cx="9613861" cy="4292527"/>
          </a:xfrm>
        </p:spPr>
        <p:txBody>
          <a:bodyPr>
            <a:normAutofit/>
          </a:bodyPr>
          <a:lstStyle/>
          <a:p>
            <a:r>
              <a:rPr lang="en-US" dirty="0" smtClean="0"/>
              <a:t>Open Moodle. Find the folder “Poster &amp; Brochure Examples” under week 11. There, you will find one brochure and two poster examples.</a:t>
            </a:r>
          </a:p>
          <a:p>
            <a:r>
              <a:rPr lang="en-US" dirty="0" smtClean="0"/>
              <a:t>Discuss each example with a partner, paying attention to the things that we have talked about so far, particularly:</a:t>
            </a:r>
          </a:p>
          <a:p>
            <a:pPr lvl="1"/>
            <a:r>
              <a:rPr lang="en-US" dirty="0" smtClean="0"/>
              <a:t>Composition: Hierarchy, chunking, positive/negative space, pictures</a:t>
            </a:r>
          </a:p>
          <a:p>
            <a:pPr lvl="1"/>
            <a:r>
              <a:rPr lang="en-US" dirty="0" smtClean="0"/>
              <a:t>Typography: Font, legibility, contrast</a:t>
            </a:r>
          </a:p>
          <a:p>
            <a:pPr lvl="1"/>
            <a:r>
              <a:rPr lang="en-US" dirty="0" smtClean="0"/>
              <a:t>Colors: Color choices, contrast in colors</a:t>
            </a:r>
            <a:endParaRPr lang="en-US" dirty="0"/>
          </a:p>
          <a:p>
            <a:r>
              <a:rPr lang="en-US" dirty="0" smtClean="0"/>
              <a:t>Be ready to share with the whole class: You will argue whether the choices made in that example are effective or not from your point-of-view.</a:t>
            </a:r>
          </a:p>
        </p:txBody>
      </p:sp>
    </p:spTree>
    <p:extLst>
      <p:ext uri="{BB962C8B-B14F-4D97-AF65-F5344CB8AC3E}">
        <p14:creationId xmlns:p14="http://schemas.microsoft.com/office/powerpoint/2010/main" val="15557439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comparison - Brochures</a:t>
            </a:r>
            <a:endParaRPr lang="en-US" dirty="0"/>
          </a:p>
        </p:txBody>
      </p:sp>
      <p:sp>
        <p:nvSpPr>
          <p:cNvPr id="3" name="Content Placeholder 2"/>
          <p:cNvSpPr>
            <a:spLocks noGrp="1"/>
          </p:cNvSpPr>
          <p:nvPr>
            <p:ph idx="1"/>
          </p:nvPr>
        </p:nvSpPr>
        <p:spPr>
          <a:xfrm>
            <a:off x="680321" y="2336872"/>
            <a:ext cx="9613861" cy="4372537"/>
          </a:xfrm>
        </p:spPr>
        <p:txBody>
          <a:bodyPr/>
          <a:lstStyle/>
          <a:p>
            <a:r>
              <a:rPr lang="en-US" dirty="0" smtClean="0"/>
              <a:t>Tri-fold brochures have </a:t>
            </a:r>
            <a:r>
              <a:rPr lang="en-US" dirty="0"/>
              <a:t>six panels of design space</a:t>
            </a:r>
            <a:r>
              <a:rPr lang="en-US" dirty="0" smtClean="0"/>
              <a:t>.</a:t>
            </a:r>
          </a:p>
          <a:p>
            <a:r>
              <a:rPr lang="en-US" dirty="0" smtClean="0"/>
              <a:t>Require </a:t>
            </a:r>
            <a:r>
              <a:rPr lang="en-US" dirty="0"/>
              <a:t>planning for stand-alone sections such as the cover flap, as well as planning for how certain interior and exterior flaps will look when viewed together. </a:t>
            </a:r>
          </a:p>
          <a:p>
            <a:r>
              <a:rPr lang="en-US" dirty="0" smtClean="0"/>
              <a:t>Are </a:t>
            </a:r>
            <a:r>
              <a:rPr lang="en-US" dirty="0"/>
              <a:t>better for large amounts of text-based information.</a:t>
            </a:r>
          </a:p>
          <a:p>
            <a:endParaRPr lang="en-US" dirty="0" smtClean="0"/>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6246" y="4523140"/>
            <a:ext cx="7416800" cy="1892300"/>
          </a:xfrm>
          <a:prstGeom prst="rect">
            <a:avLst/>
          </a:prstGeom>
        </p:spPr>
      </p:pic>
    </p:spTree>
    <p:extLst>
      <p:ext uri="{BB962C8B-B14F-4D97-AF65-F5344CB8AC3E}">
        <p14:creationId xmlns:p14="http://schemas.microsoft.com/office/powerpoint/2010/main" val="4703979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Quick comparison - Posters</a:t>
            </a:r>
            <a:endParaRPr lang="en-US" dirty="0"/>
          </a:p>
        </p:txBody>
      </p:sp>
      <p:sp>
        <p:nvSpPr>
          <p:cNvPr id="3" name="Content Placeholder 2"/>
          <p:cNvSpPr>
            <a:spLocks noGrp="1"/>
          </p:cNvSpPr>
          <p:nvPr>
            <p:ph idx="1"/>
          </p:nvPr>
        </p:nvSpPr>
        <p:spPr/>
        <p:txBody>
          <a:bodyPr/>
          <a:lstStyle/>
          <a:p>
            <a:r>
              <a:rPr lang="en-US" dirty="0" smtClean="0"/>
              <a:t>Have </a:t>
            </a:r>
            <a:r>
              <a:rPr lang="en-US" dirty="0"/>
              <a:t>only one large design space on which to create. </a:t>
            </a:r>
          </a:p>
          <a:p>
            <a:r>
              <a:rPr lang="en-US" dirty="0" smtClean="0"/>
              <a:t>Allow </a:t>
            </a:r>
            <a:r>
              <a:rPr lang="en-US" dirty="0"/>
              <a:t>for flexibility with photos and graphics because there are no folds to worry about</a:t>
            </a:r>
            <a:r>
              <a:rPr lang="en-US" dirty="0" smtClean="0"/>
              <a:t>.</a:t>
            </a:r>
            <a:endParaRPr lang="en-US" dirty="0"/>
          </a:p>
          <a:p>
            <a:r>
              <a:rPr lang="en-US" dirty="0" smtClean="0"/>
              <a:t>Should </a:t>
            </a:r>
            <a:r>
              <a:rPr lang="en-US" dirty="0"/>
              <a:t>rely more on visual elements than text to communicate</a:t>
            </a:r>
            <a:r>
              <a:rPr lang="en-US" dirty="0" smtClean="0"/>
              <a:t>. (Doesn’t mean that it won’t have any text on it.)</a:t>
            </a:r>
            <a:endParaRPr lang="en-US" dirty="0"/>
          </a:p>
        </p:txBody>
      </p:sp>
    </p:spTree>
    <p:extLst>
      <p:ext uri="{BB962C8B-B14F-4D97-AF65-F5344CB8AC3E}">
        <p14:creationId xmlns:p14="http://schemas.microsoft.com/office/powerpoint/2010/main" val="21166937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a:grpSpLocks noGrp="1" noUngrp="1" noRot="1" noChangeAspect="1" noMove="1" noResize="1"/>
          </p:cNvGrpSpPr>
          <p:nvPr>
            <p:extLst>
              <p:ext uri="{386F3935-93C4-4BCD-93E2-E3B085C9AB24}">
                <p16:designElem xmlns:p16="http://schemas.microsoft.com/office/powerpoint/2015/main" val="1"/>
              </p:ext>
            </p:extLst>
          </p:nvPr>
        </p:nvGrpSpPr>
        <p:grpSpPr>
          <a:xfrm>
            <a:off x="-3176" y="0"/>
            <a:ext cx="12192000" cy="6858001"/>
            <a:chOff x="-3176" y="0"/>
            <a:chExt cx="12192000" cy="6858001"/>
          </a:xfrm>
        </p:grpSpPr>
        <p:sp useBgFill="1">
          <p:nvSpPr>
            <p:cNvPr id="12" name="Rectangle 11"/>
            <p:cNvSpPr/>
            <p:nvPr>
              <p:extLst>
                <p:ext uri="{386F3935-93C4-4BCD-93E2-E3B085C9AB24}">
                  <p16:designElem xmlns:p16="http://schemas.microsoft.com/office/powerpoint/2015/main" val="1"/>
                </p:ext>
              </p:extLst>
            </p:nvPr>
          </p:nvSpPr>
          <p:spPr>
            <a:xfrm>
              <a:off x="0" y="0"/>
              <a:ext cx="1218882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3176" y="0"/>
              <a:ext cx="12192000" cy="6858000"/>
            </a:xfrm>
            <a:prstGeom prst="rect">
              <a:avLst/>
            </a:prstGeom>
          </p:spPr>
        </p:pic>
      </p:grpSp>
      <p:pic>
        <p:nvPicPr>
          <p:cNvPr id="6" name="Content Placeholder 3"/>
          <p:cNvPicPr>
            <a:picLocks noChangeAspect="1"/>
          </p:cNvPicPr>
          <p:nvPr/>
        </p:nvPicPr>
        <p:blipFill rotWithShape="1">
          <a:blip r:embed="rId3"/>
          <a:srcRect l="7534" r="6239" b="1"/>
          <a:stretch/>
        </p:blipFill>
        <p:spPr>
          <a:xfrm>
            <a:off x="7547810" y="10"/>
            <a:ext cx="4641013" cy="6856310"/>
          </a:xfrm>
          <a:prstGeom prst="rect">
            <a:avLst/>
          </a:prstGeom>
          <a:ln>
            <a:noFill/>
          </a:ln>
          <a:effectLst/>
        </p:spPr>
      </p:pic>
      <p:sp>
        <p:nvSpPr>
          <p:cNvPr id="14" name="Rectangle 1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2" y="609600"/>
            <a:ext cx="796704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15" name="Picture 14"/>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2" y="1970240"/>
            <a:ext cx="7967048" cy="321164"/>
          </a:xfrm>
          <a:prstGeom prst="rect">
            <a:avLst/>
          </a:prstGeom>
        </p:spPr>
      </p:pic>
      <p:sp>
        <p:nvSpPr>
          <p:cNvPr id="2" name="Title 1"/>
          <p:cNvSpPr>
            <a:spLocks noGrp="1"/>
          </p:cNvSpPr>
          <p:nvPr>
            <p:ph type="title"/>
          </p:nvPr>
        </p:nvSpPr>
        <p:spPr>
          <a:xfrm>
            <a:off x="680321" y="753228"/>
            <a:ext cx="7087552" cy="1080938"/>
          </a:xfrm>
        </p:spPr>
        <p:txBody>
          <a:bodyPr>
            <a:normAutofit/>
          </a:bodyPr>
          <a:lstStyle/>
          <a:p>
            <a:r>
              <a:rPr lang="en-US" dirty="0" smtClean="0"/>
              <a:t>Posters</a:t>
            </a:r>
            <a:endParaRPr lang="en-US" dirty="0"/>
          </a:p>
        </p:txBody>
      </p:sp>
      <p:sp>
        <p:nvSpPr>
          <p:cNvPr id="8" name="Content Placeholder 7"/>
          <p:cNvSpPr>
            <a:spLocks noGrp="1"/>
          </p:cNvSpPr>
          <p:nvPr>
            <p:ph idx="1"/>
          </p:nvPr>
        </p:nvSpPr>
        <p:spPr>
          <a:xfrm>
            <a:off x="680321" y="2336873"/>
            <a:ext cx="6423211" cy="3599316"/>
          </a:xfrm>
        </p:spPr>
        <p:txBody>
          <a:bodyPr>
            <a:normAutofit/>
          </a:bodyPr>
          <a:lstStyle/>
          <a:p>
            <a:r>
              <a:rPr lang="en-US" sz="2000" dirty="0" smtClean="0"/>
              <a:t>Not too wordy.</a:t>
            </a:r>
          </a:p>
          <a:p>
            <a:r>
              <a:rPr lang="en-US" sz="2000" dirty="0" smtClean="0"/>
              <a:t>Picture has the “message.”</a:t>
            </a:r>
          </a:p>
        </p:txBody>
      </p:sp>
    </p:spTree>
    <p:extLst>
      <p:ext uri="{BB962C8B-B14F-4D97-AF65-F5344CB8AC3E}">
        <p14:creationId xmlns:p14="http://schemas.microsoft.com/office/powerpoint/2010/main" val="3038069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Poster or brochure? Why?</a:t>
            </a:r>
            <a:endParaRPr lang="en-US" dirty="0"/>
          </a:p>
        </p:txBody>
      </p:sp>
      <p:sp>
        <p:nvSpPr>
          <p:cNvPr id="3" name="Content Placeholder 2"/>
          <p:cNvSpPr>
            <a:spLocks noGrp="1"/>
          </p:cNvSpPr>
          <p:nvPr>
            <p:ph idx="1"/>
          </p:nvPr>
        </p:nvSpPr>
        <p:spPr/>
        <p:txBody>
          <a:bodyPr/>
          <a:lstStyle/>
          <a:p>
            <a:r>
              <a:rPr lang="en-US" dirty="0"/>
              <a:t>You want to showcase a student organization and explain the group’s purpose, recent activities, and how to join.</a:t>
            </a:r>
          </a:p>
          <a:p>
            <a:endParaRPr lang="en-US" dirty="0"/>
          </a:p>
          <a:p>
            <a:r>
              <a:rPr lang="en-US" dirty="0"/>
              <a:t>You plan to profile the Gold Star Hall in Memorial Union and have </a:t>
            </a:r>
            <a:r>
              <a:rPr lang="en-US" dirty="0" smtClean="0"/>
              <a:t>more detailed </a:t>
            </a:r>
            <a:r>
              <a:rPr lang="en-US" dirty="0"/>
              <a:t>photos </a:t>
            </a:r>
            <a:r>
              <a:rPr lang="en-US" dirty="0" smtClean="0"/>
              <a:t>than textual elements to work with.</a:t>
            </a:r>
            <a:endParaRPr lang="en-US" dirty="0"/>
          </a:p>
          <a:p>
            <a:endParaRPr lang="en-US" dirty="0"/>
          </a:p>
          <a:p>
            <a:r>
              <a:rPr lang="en-US" dirty="0"/>
              <a:t>You have equal amounts of visual and textual elements about </a:t>
            </a:r>
            <a:r>
              <a:rPr lang="en-US" dirty="0" err="1"/>
              <a:t>Reiman</a:t>
            </a:r>
            <a:r>
              <a:rPr lang="en-US" dirty="0"/>
              <a:t> Gardens to work with.</a:t>
            </a:r>
          </a:p>
          <a:p>
            <a:endParaRPr lang="en-US" dirty="0"/>
          </a:p>
        </p:txBody>
      </p:sp>
    </p:spTree>
    <p:extLst>
      <p:ext uri="{BB962C8B-B14F-4D97-AF65-F5344CB8AC3E}">
        <p14:creationId xmlns:p14="http://schemas.microsoft.com/office/powerpoint/2010/main" val="11822997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Fundamentals of Graphic Design</a:t>
            </a:r>
            <a:endParaRPr lang="en-US" dirty="0"/>
          </a:p>
        </p:txBody>
      </p:sp>
      <p:sp>
        <p:nvSpPr>
          <p:cNvPr id="3" name="Content Placeholder 2"/>
          <p:cNvSpPr>
            <a:spLocks noGrp="1"/>
          </p:cNvSpPr>
          <p:nvPr>
            <p:ph idx="1"/>
          </p:nvPr>
        </p:nvSpPr>
        <p:spPr/>
        <p:txBody>
          <a:bodyPr/>
          <a:lstStyle/>
          <a:p>
            <a:r>
              <a:rPr lang="en-US" dirty="0" smtClean="0"/>
              <a:t>Three main components:</a:t>
            </a:r>
          </a:p>
          <a:p>
            <a:endParaRPr lang="en-US" dirty="0"/>
          </a:p>
          <a:p>
            <a:r>
              <a:rPr lang="en-US" dirty="0" smtClean="0"/>
              <a:t>Composition</a:t>
            </a:r>
          </a:p>
          <a:p>
            <a:r>
              <a:rPr lang="en-US" dirty="0" smtClean="0"/>
              <a:t>Typography</a:t>
            </a:r>
          </a:p>
          <a:p>
            <a:r>
              <a:rPr lang="en-US" dirty="0" smtClean="0"/>
              <a:t>Color</a:t>
            </a:r>
            <a:endParaRPr lang="en-US" dirty="0"/>
          </a:p>
        </p:txBody>
      </p:sp>
    </p:spTree>
    <p:extLst>
      <p:ext uri="{BB962C8B-B14F-4D97-AF65-F5344CB8AC3E}">
        <p14:creationId xmlns:p14="http://schemas.microsoft.com/office/powerpoint/2010/main" val="53334678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Composition (Vocab)</a:t>
            </a:r>
            <a:endParaRPr lang="en-US" dirty="0"/>
          </a:p>
        </p:txBody>
      </p:sp>
      <p:sp>
        <p:nvSpPr>
          <p:cNvPr id="3" name="Content Placeholder 2"/>
          <p:cNvSpPr>
            <a:spLocks noGrp="1"/>
          </p:cNvSpPr>
          <p:nvPr>
            <p:ph idx="1"/>
          </p:nvPr>
        </p:nvSpPr>
        <p:spPr>
          <a:xfrm>
            <a:off x="680321" y="2336873"/>
            <a:ext cx="9613861" cy="4194556"/>
          </a:xfrm>
        </p:spPr>
        <p:txBody>
          <a:bodyPr>
            <a:normAutofit fontScale="92500" lnSpcReduction="20000"/>
          </a:bodyPr>
          <a:lstStyle/>
          <a:p>
            <a:r>
              <a:rPr lang="en-US" dirty="0" smtClean="0"/>
              <a:t>Design </a:t>
            </a:r>
            <a:r>
              <a:rPr lang="en-US" dirty="0"/>
              <a:t>element: One aspect of a design (a photo, a text block, a label or caption, etc.)</a:t>
            </a:r>
          </a:p>
          <a:p>
            <a:endParaRPr lang="en-US" dirty="0"/>
          </a:p>
          <a:p>
            <a:r>
              <a:rPr lang="en-US" dirty="0"/>
              <a:t>Visual hierarchy: the order in which the content in a visual design should be viewed</a:t>
            </a:r>
          </a:p>
          <a:p>
            <a:endParaRPr lang="en-US" dirty="0"/>
          </a:p>
          <a:p>
            <a:r>
              <a:rPr lang="en-US" dirty="0"/>
              <a:t>Chunking: dividing information in small, manageable pieces</a:t>
            </a:r>
          </a:p>
          <a:p>
            <a:endParaRPr lang="en-US" dirty="0"/>
          </a:p>
          <a:p>
            <a:r>
              <a:rPr lang="en-US" dirty="0"/>
              <a:t>Positive space: Any area of a design that appears to have a form or object in it.</a:t>
            </a:r>
          </a:p>
          <a:p>
            <a:endParaRPr lang="en-US" dirty="0"/>
          </a:p>
          <a:p>
            <a:r>
              <a:rPr lang="en-US" dirty="0"/>
              <a:t>Negative space: All remaining space (the background or unused space).</a:t>
            </a:r>
          </a:p>
          <a:p>
            <a:endParaRPr lang="en-US" dirty="0"/>
          </a:p>
        </p:txBody>
      </p:sp>
    </p:spTree>
    <p:extLst>
      <p:ext uri="{BB962C8B-B14F-4D97-AF65-F5344CB8AC3E}">
        <p14:creationId xmlns:p14="http://schemas.microsoft.com/office/powerpoint/2010/main" val="1295981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195</TotalTime>
  <Words>1974</Words>
  <Application>Microsoft Macintosh PowerPoint</Application>
  <PresentationFormat>Widescreen</PresentationFormat>
  <Paragraphs>161</Paragraphs>
  <Slides>31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31</vt:i4>
      </vt:variant>
    </vt:vector>
  </HeadingPairs>
  <TitlesOfParts>
    <vt:vector size="37" baseType="lpstr">
      <vt:lpstr>Calibri</vt:lpstr>
      <vt:lpstr>Papyrus</vt:lpstr>
      <vt:lpstr>Tahoma</vt:lpstr>
      <vt:lpstr>Trebuchet MS</vt:lpstr>
      <vt:lpstr>Arial</vt:lpstr>
      <vt:lpstr>Berlin</vt:lpstr>
      <vt:lpstr>ENGL 150</vt:lpstr>
      <vt:lpstr>Agenda of Today</vt:lpstr>
      <vt:lpstr>Wrap-up of the last activity</vt:lpstr>
      <vt:lpstr>Quick comparison - Brochures</vt:lpstr>
      <vt:lpstr>Quick comparison - Posters</vt:lpstr>
      <vt:lpstr>Posters</vt:lpstr>
      <vt:lpstr>Poster or brochure? Why?</vt:lpstr>
      <vt:lpstr>Fundamentals of Graphic Design</vt:lpstr>
      <vt:lpstr>Composition (Vocab)</vt:lpstr>
      <vt:lpstr>Visual Hierarchy</vt:lpstr>
      <vt:lpstr>Visual Hierarchy</vt:lpstr>
      <vt:lpstr>Chunking</vt:lpstr>
      <vt:lpstr>Using positive and negative space</vt:lpstr>
      <vt:lpstr>Chunking and Space</vt:lpstr>
      <vt:lpstr>Chunking and Space</vt:lpstr>
      <vt:lpstr>Photo Considerations</vt:lpstr>
      <vt:lpstr>Photo Examples - Cropping</vt:lpstr>
      <vt:lpstr>Photo Examples – Detail</vt:lpstr>
      <vt:lpstr>Mini Quiz!</vt:lpstr>
      <vt:lpstr>Typography (Vocab)</vt:lpstr>
      <vt:lpstr>Legibility</vt:lpstr>
      <vt:lpstr>Legibility</vt:lpstr>
      <vt:lpstr>Creating Contrast </vt:lpstr>
      <vt:lpstr>Creating Contrast</vt:lpstr>
      <vt:lpstr>Color (Vocab)</vt:lpstr>
      <vt:lpstr>Color</vt:lpstr>
      <vt:lpstr>Color – Things to consider</vt:lpstr>
      <vt:lpstr>Color – Creating contrast</vt:lpstr>
      <vt:lpstr>Color – Choosing a color scheme</vt:lpstr>
      <vt:lpstr>Color scheme – what do you think?</vt:lpstr>
      <vt:lpstr>Activity</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 150</dc:title>
  <dc:creator>ALTAY OZKUL</dc:creator>
  <cp:lastModifiedBy>ALTAY OZKUL</cp:lastModifiedBy>
  <cp:revision>18</cp:revision>
  <dcterms:created xsi:type="dcterms:W3CDTF">2016-11-01T17:13:27Z</dcterms:created>
  <dcterms:modified xsi:type="dcterms:W3CDTF">2016-11-02T15:39:32Z</dcterms:modified>
</cp:coreProperties>
</file>